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xml" ContentType="application/vnd.openxmlformats-officedocument.presentationml.notesSlide+xml"/>
  <Override PartName="/ppt/theme/themeOverride1.xml" ContentType="application/vnd.openxmlformats-officedocument.themeOverr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5.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6.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3" r:id="rId1"/>
  </p:sldMasterIdLst>
  <p:notesMasterIdLst>
    <p:notesMasterId r:id="rId64"/>
  </p:notesMasterIdLst>
  <p:handoutMasterIdLst>
    <p:handoutMasterId r:id="rId65"/>
  </p:handoutMasterIdLst>
  <p:sldIdLst>
    <p:sldId id="375" r:id="rId2"/>
    <p:sldId id="537" r:id="rId3"/>
    <p:sldId id="295" r:id="rId4"/>
    <p:sldId id="754" r:id="rId5"/>
    <p:sldId id="771" r:id="rId6"/>
    <p:sldId id="538" r:id="rId7"/>
    <p:sldId id="772" r:id="rId8"/>
    <p:sldId id="773" r:id="rId9"/>
    <p:sldId id="766" r:id="rId10"/>
    <p:sldId id="767" r:id="rId11"/>
    <p:sldId id="539" r:id="rId12"/>
    <p:sldId id="769" r:id="rId13"/>
    <p:sldId id="768" r:id="rId14"/>
    <p:sldId id="774" r:id="rId15"/>
    <p:sldId id="805" r:id="rId16"/>
    <p:sldId id="806" r:id="rId17"/>
    <p:sldId id="807" r:id="rId18"/>
    <p:sldId id="804" r:id="rId19"/>
    <p:sldId id="541" r:id="rId20"/>
    <p:sldId id="780" r:id="rId21"/>
    <p:sldId id="779" r:id="rId22"/>
    <p:sldId id="543" r:id="rId23"/>
    <p:sldId id="816" r:id="rId24"/>
    <p:sldId id="817" r:id="rId25"/>
    <p:sldId id="818" r:id="rId26"/>
    <p:sldId id="819" r:id="rId27"/>
    <p:sldId id="755" r:id="rId28"/>
    <p:sldId id="759" r:id="rId29"/>
    <p:sldId id="553" r:id="rId30"/>
    <p:sldId id="801" r:id="rId31"/>
    <p:sldId id="802" r:id="rId32"/>
    <p:sldId id="803" r:id="rId33"/>
    <p:sldId id="554" r:id="rId34"/>
    <p:sldId id="555" r:id="rId35"/>
    <p:sldId id="756" r:id="rId36"/>
    <p:sldId id="661" r:id="rId37"/>
    <p:sldId id="662" r:id="rId38"/>
    <p:sldId id="608" r:id="rId39"/>
    <p:sldId id="811" r:id="rId40"/>
    <p:sldId id="812" r:id="rId41"/>
    <p:sldId id="800" r:id="rId42"/>
    <p:sldId id="609" r:id="rId43"/>
    <p:sldId id="610" r:id="rId44"/>
    <p:sldId id="665" r:id="rId45"/>
    <p:sldId id="613" r:id="rId46"/>
    <p:sldId id="763" r:id="rId47"/>
    <p:sldId id="764" r:id="rId48"/>
    <p:sldId id="770" r:id="rId49"/>
    <p:sldId id="753" r:id="rId50"/>
    <p:sldId id="787" r:id="rId51"/>
    <p:sldId id="788" r:id="rId52"/>
    <p:sldId id="789" r:id="rId53"/>
    <p:sldId id="790" r:id="rId54"/>
    <p:sldId id="791" r:id="rId55"/>
    <p:sldId id="813" r:id="rId56"/>
    <p:sldId id="814" r:id="rId57"/>
    <p:sldId id="794" r:id="rId58"/>
    <p:sldId id="795" r:id="rId59"/>
    <p:sldId id="815" r:id="rId60"/>
    <p:sldId id="797" r:id="rId61"/>
    <p:sldId id="798" r:id="rId62"/>
    <p:sldId id="799" r:id="rId63"/>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13548C"/>
    <a:srgbClr val="FF9900"/>
    <a:srgbClr val="DDDDDD"/>
    <a:srgbClr val="B2B2B2"/>
    <a:srgbClr val="FFFF66"/>
    <a:srgbClr val="FF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50" autoAdjust="0"/>
    <p:restoredTop sz="95652" autoAdjust="0"/>
  </p:normalViewPr>
  <p:slideViewPr>
    <p:cSldViewPr>
      <p:cViewPr varScale="1">
        <p:scale>
          <a:sx n="87" d="100"/>
          <a:sy n="87" d="100"/>
        </p:scale>
        <p:origin x="75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0" d="100"/>
          <a:sy n="80" d="100"/>
        </p:scale>
        <p:origin x="-149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F2DC2FCC-95EC-4FB7-9D76-7C5155E938F4}"/>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119811" name="Rectangle 3">
            <a:extLst>
              <a:ext uri="{FF2B5EF4-FFF2-40B4-BE49-F238E27FC236}">
                <a16:creationId xmlns:a16="http://schemas.microsoft.com/office/drawing/2014/main" id="{8299F7B2-8A94-461E-A9AB-8347C3EBFFAF}"/>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19812" name="Rectangle 4">
            <a:extLst>
              <a:ext uri="{FF2B5EF4-FFF2-40B4-BE49-F238E27FC236}">
                <a16:creationId xmlns:a16="http://schemas.microsoft.com/office/drawing/2014/main" id="{BD350C29-7724-4EC0-BA60-E7D0FDC6448A}"/>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119813" name="Rectangle 5">
            <a:extLst>
              <a:ext uri="{FF2B5EF4-FFF2-40B4-BE49-F238E27FC236}">
                <a16:creationId xmlns:a16="http://schemas.microsoft.com/office/drawing/2014/main" id="{F03698FD-82AB-4325-89AC-D6F5A6950991}"/>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A95DD8F-1696-4A6C-9FF4-1AFFA84663D5}" type="slidenum">
              <a:rPr lang="en-US" altLang="zh-CN"/>
              <a:pPr>
                <a:defRPr/>
              </a:pPr>
              <a:t>‹#›</a:t>
            </a:fld>
            <a:endParaRPr lang="en-US" altLang="zh-CN"/>
          </a:p>
        </p:txBody>
      </p:sp>
    </p:spTree>
    <p:extLst>
      <p:ext uri="{BB962C8B-B14F-4D97-AF65-F5344CB8AC3E}">
        <p14:creationId xmlns:p14="http://schemas.microsoft.com/office/powerpoint/2010/main" val="42701796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9FA9FCA-469E-44AF-8C13-5F2EB685ED63}"/>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16387" name="Rectangle 3">
            <a:extLst>
              <a:ext uri="{FF2B5EF4-FFF2-40B4-BE49-F238E27FC236}">
                <a16:creationId xmlns:a16="http://schemas.microsoft.com/office/drawing/2014/main" id="{2E332171-1981-4C5F-A83A-7091567D92EE}"/>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6148" name="Rectangle 4">
            <a:extLst>
              <a:ext uri="{FF2B5EF4-FFF2-40B4-BE49-F238E27FC236}">
                <a16:creationId xmlns:a16="http://schemas.microsoft.com/office/drawing/2014/main" id="{E8B62AC4-AD8C-4CA4-A4CF-FCE2B40776A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5">
            <a:extLst>
              <a:ext uri="{FF2B5EF4-FFF2-40B4-BE49-F238E27FC236}">
                <a16:creationId xmlns:a16="http://schemas.microsoft.com/office/drawing/2014/main" id="{C8955A4F-3441-4935-B7F3-FD4AA8BC8599}"/>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390" name="Rectangle 6">
            <a:extLst>
              <a:ext uri="{FF2B5EF4-FFF2-40B4-BE49-F238E27FC236}">
                <a16:creationId xmlns:a16="http://schemas.microsoft.com/office/drawing/2014/main" id="{0811D160-BC88-4C80-8BAE-AD7DA36EC940}"/>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16391" name="Rectangle 7">
            <a:extLst>
              <a:ext uri="{FF2B5EF4-FFF2-40B4-BE49-F238E27FC236}">
                <a16:creationId xmlns:a16="http://schemas.microsoft.com/office/drawing/2014/main" id="{6DB68C0A-BB42-4763-9917-CC22A4DD3751}"/>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2C0295D-59C2-4D72-B35F-32A23BA59DB4}" type="slidenum">
              <a:rPr lang="en-US" altLang="zh-CN"/>
              <a:pPr>
                <a:defRPr/>
              </a:pPr>
              <a:t>‹#›</a:t>
            </a:fld>
            <a:endParaRPr lang="en-US" altLang="zh-CN"/>
          </a:p>
        </p:txBody>
      </p:sp>
    </p:spTree>
    <p:extLst>
      <p:ext uri="{BB962C8B-B14F-4D97-AF65-F5344CB8AC3E}">
        <p14:creationId xmlns:p14="http://schemas.microsoft.com/office/powerpoint/2010/main" val="35833205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举例一个人去体检</a:t>
            </a:r>
          </a:p>
          <a:p>
            <a:r>
              <a:rPr lang="zh-CN" altLang="en-US" dirty="0"/>
              <a:t>假阳性，是本来没病，检测出有病</a:t>
            </a:r>
          </a:p>
          <a:p>
            <a:r>
              <a:rPr lang="zh-CN" altLang="en-US" dirty="0"/>
              <a:t>假阴性，本来有病，没检测出来</a:t>
            </a:r>
          </a:p>
          <a:p>
            <a:endParaRPr lang="zh-CN" altLang="en-US" dirty="0"/>
          </a:p>
          <a:p>
            <a:r>
              <a:rPr lang="zh-CN" altLang="en-US" dirty="0"/>
              <a:t>降低假阴性非常必要，是因为万一有病没检测出来，耽误疾病的治疗，延误最佳治疗时机</a:t>
            </a:r>
          </a:p>
          <a:p>
            <a:r>
              <a:rPr lang="zh-CN" altLang="en-US" dirty="0"/>
              <a:t>而假阳性相对假阴性不重要，是因为本来没病检测出来有病，被检测人肯定还会去做检测，大不了当作再次体检罢了</a:t>
            </a:r>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6</a:t>
            </a:fld>
            <a:endParaRPr lang="en-US" altLang="zh-CN"/>
          </a:p>
        </p:txBody>
      </p:sp>
    </p:spTree>
    <p:extLst>
      <p:ext uri="{BB962C8B-B14F-4D97-AF65-F5344CB8AC3E}">
        <p14:creationId xmlns:p14="http://schemas.microsoft.com/office/powerpoint/2010/main" val="508414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对正样本过采样，对负样本欠采样</a:t>
            </a:r>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30</a:t>
            </a:fld>
            <a:endParaRPr lang="en-US" altLang="zh-CN"/>
          </a:p>
        </p:txBody>
      </p:sp>
    </p:spTree>
    <p:extLst>
      <p:ext uri="{BB962C8B-B14F-4D97-AF65-F5344CB8AC3E}">
        <p14:creationId xmlns:p14="http://schemas.microsoft.com/office/powerpoint/2010/main" val="3709140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对正样本过采样，对负样本欠采样</a:t>
            </a:r>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31</a:t>
            </a:fld>
            <a:endParaRPr lang="en-US" altLang="zh-CN"/>
          </a:p>
        </p:txBody>
      </p:sp>
    </p:spTree>
    <p:extLst>
      <p:ext uri="{BB962C8B-B14F-4D97-AF65-F5344CB8AC3E}">
        <p14:creationId xmlns:p14="http://schemas.microsoft.com/office/powerpoint/2010/main" val="370914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对正样本过采样，对负样本欠采样</a:t>
            </a:r>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32</a:t>
            </a:fld>
            <a:endParaRPr lang="en-US" altLang="zh-CN"/>
          </a:p>
        </p:txBody>
      </p:sp>
    </p:spTree>
    <p:extLst>
      <p:ext uri="{BB962C8B-B14F-4D97-AF65-F5344CB8AC3E}">
        <p14:creationId xmlns:p14="http://schemas.microsoft.com/office/powerpoint/2010/main" val="3709140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还有一些新的方法，如规则分类中的两阶段学习</a:t>
            </a:r>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33</a:t>
            </a:fld>
            <a:endParaRPr lang="en-US" altLang="zh-CN"/>
          </a:p>
        </p:txBody>
      </p:sp>
    </p:spTree>
    <p:extLst>
      <p:ext uri="{BB962C8B-B14F-4D97-AF65-F5344CB8AC3E}">
        <p14:creationId xmlns:p14="http://schemas.microsoft.com/office/powerpoint/2010/main" val="1915801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前面讨论的主要是基于分类的时的误差，以及它的评价，那么模型在训练的这个重要环节要考虑什么呢？</a:t>
            </a:r>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35</a:t>
            </a:fld>
            <a:endParaRPr lang="en-US" altLang="zh-CN"/>
          </a:p>
        </p:txBody>
      </p:sp>
    </p:spTree>
    <p:extLst>
      <p:ext uri="{BB962C8B-B14F-4D97-AF65-F5344CB8AC3E}">
        <p14:creationId xmlns:p14="http://schemas.microsoft.com/office/powerpoint/2010/main" val="2932717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泛化误差先减少，后增加，因为模型</a:t>
            </a:r>
            <a:r>
              <a:rPr lang="en-US" altLang="zh-CN" dirty="0"/>
              <a:t>overfitted</a:t>
            </a:r>
            <a:endParaRPr lang="zh-CN" altLang="en-US" dirty="0"/>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38</a:t>
            </a:fld>
            <a:endParaRPr lang="en-US" altLang="zh-CN"/>
          </a:p>
        </p:txBody>
      </p:sp>
    </p:spTree>
    <p:extLst>
      <p:ext uri="{BB962C8B-B14F-4D97-AF65-F5344CB8AC3E}">
        <p14:creationId xmlns:p14="http://schemas.microsoft.com/office/powerpoint/2010/main" val="3992528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45</a:t>
            </a:fld>
            <a:endParaRPr lang="en-US" altLang="zh-CN"/>
          </a:p>
        </p:txBody>
      </p:sp>
    </p:spTree>
    <p:extLst>
      <p:ext uri="{BB962C8B-B14F-4D97-AF65-F5344CB8AC3E}">
        <p14:creationId xmlns:p14="http://schemas.microsoft.com/office/powerpoint/2010/main" val="1923217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网络要比正常的网络小的多，在一定程度上解释了避免过拟合的问题。</a:t>
            </a:r>
          </a:p>
          <a:p>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因为每一个特征都有可能被丢弃，所以整个网络不会偏向于某一个特征，这就有点类似于</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L2</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正则化了</a:t>
            </a:r>
          </a:p>
          <a:p>
            <a:endParaRPr lang="zh-CN" altLang="en-US" dirty="0"/>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46</a:t>
            </a:fld>
            <a:endParaRPr lang="en-US" altLang="zh-CN"/>
          </a:p>
        </p:txBody>
      </p:sp>
    </p:spTree>
    <p:extLst>
      <p:ext uri="{BB962C8B-B14F-4D97-AF65-F5344CB8AC3E}">
        <p14:creationId xmlns:p14="http://schemas.microsoft.com/office/powerpoint/2010/main" val="1305597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3884613" y="8685213"/>
            <a:ext cx="2971800" cy="457200"/>
          </a:xfrm>
          <a:prstGeom prst="rect">
            <a:avLst/>
          </a:prstGeom>
        </p:spPr>
        <p:txBody>
          <a:bodyPr lIns="91432" tIns="45716" rIns="91432" bIns="45716"/>
          <a:lstStyle/>
          <a:p>
            <a:fld id="{6BC047D0-4B3A-49A6-B112-FD311A813D0B}" type="slidenum">
              <a:rPr lang="zh-CN" altLang="en-US" smtClean="0">
                <a:solidFill>
                  <a:prstClr val="black"/>
                </a:solidFill>
                <a:latin typeface="Calibri"/>
                <a:ea typeface="宋体"/>
              </a:rPr>
              <a:pPr/>
              <a:t>50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79586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defTabSz="914318" eaLnBrk="1" fontAlgn="auto" hangingPunct="1">
              <a:spcBef>
                <a:spcPts val="0"/>
              </a:spcBef>
              <a:spcAft>
                <a:spcPts val="0"/>
              </a:spcAft>
              <a:defRPr/>
            </a:pPr>
            <a:r>
              <a:rPr lang="zh-CN" altLang="en-US" dirty="0">
                <a:latin typeface="微软雅黑" panose="020B0503020204020204" pitchFamily="34" charset="-122"/>
                <a:ea typeface="微软雅黑" panose="020B0503020204020204" pitchFamily="34" charset="-122"/>
              </a:rPr>
              <a:t>此赛题的目的是根据用户与商户在双</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之前</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个月的交互记录数据和双</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期间的交互记录，预测商户的新买家在未来的</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个月内再次从同一商家购买商品的概率</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a:xfrm>
            <a:off x="3884613" y="8685213"/>
            <a:ext cx="2971800" cy="457200"/>
          </a:xfrm>
          <a:prstGeom prst="rect">
            <a:avLst/>
          </a:prstGeom>
        </p:spPr>
        <p:txBody>
          <a:bodyPr lIns="91432" tIns="45716" rIns="91432" bIns="45716"/>
          <a:lstStyle/>
          <a:p>
            <a:fld id="{6BC047D0-4B3A-49A6-B112-FD311A813D0B}" type="slidenum">
              <a:rPr lang="zh-CN" altLang="en-US" smtClean="0">
                <a:solidFill>
                  <a:prstClr val="black"/>
                </a:solidFill>
                <a:latin typeface="Calibri"/>
                <a:ea typeface="宋体"/>
              </a:rPr>
              <a:pPr/>
              <a:t>51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11354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一般来说呢，鱼与熊掌不可兼得。如果你的模型很贪婪，想要覆盖更多的</a:t>
            </a:r>
            <a:r>
              <a:rPr lang="en-AU" altLang="zh-CN" dirty="0"/>
              <a:t>sample</a:t>
            </a:r>
            <a:r>
              <a:rPr lang="zh-CN" altLang="en-AU" dirty="0"/>
              <a:t>，</a:t>
            </a:r>
            <a:r>
              <a:rPr lang="zh-CN" altLang="en-US" dirty="0"/>
              <a:t>那么它就更有可能犯错。在这种情况下，你会有很高的</a:t>
            </a:r>
            <a:r>
              <a:rPr lang="en-AU" altLang="zh-CN" dirty="0"/>
              <a:t>recall</a:t>
            </a:r>
            <a:r>
              <a:rPr lang="zh-CN" altLang="en-AU" dirty="0"/>
              <a:t>，</a:t>
            </a:r>
            <a:r>
              <a:rPr lang="zh-CN" altLang="en-US" dirty="0"/>
              <a:t>但是较低的</a:t>
            </a:r>
            <a:r>
              <a:rPr lang="en-AU" altLang="zh-CN" dirty="0"/>
              <a:t>precision</a:t>
            </a:r>
            <a:r>
              <a:rPr lang="zh-CN" altLang="en-AU" dirty="0"/>
              <a:t>。</a:t>
            </a:r>
            <a:r>
              <a:rPr lang="zh-CN" altLang="en-US" dirty="0"/>
              <a:t>如果你的模型很保守，只对它很</a:t>
            </a:r>
            <a:r>
              <a:rPr lang="en-AU" altLang="zh-CN" dirty="0"/>
              <a:t>sure</a:t>
            </a:r>
            <a:r>
              <a:rPr lang="zh-CN" altLang="en-US" dirty="0"/>
              <a:t>的</a:t>
            </a:r>
            <a:r>
              <a:rPr lang="en-AU" altLang="zh-CN" dirty="0"/>
              <a:t>sample</a:t>
            </a:r>
            <a:r>
              <a:rPr lang="zh-CN" altLang="en-US" dirty="0"/>
              <a:t>作出预测，那么你的</a:t>
            </a:r>
            <a:r>
              <a:rPr lang="en-AU" altLang="zh-CN" dirty="0"/>
              <a:t>precision</a:t>
            </a:r>
            <a:r>
              <a:rPr lang="zh-CN" altLang="en-US" dirty="0"/>
              <a:t>会很高，但是</a:t>
            </a:r>
            <a:r>
              <a:rPr lang="en-AU" altLang="zh-CN" dirty="0"/>
              <a:t>recall</a:t>
            </a:r>
            <a:r>
              <a:rPr lang="zh-CN" altLang="en-US" dirty="0"/>
              <a:t>会相对低。</a:t>
            </a:r>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11</a:t>
            </a:fld>
            <a:endParaRPr lang="en-US" altLang="zh-CN"/>
          </a:p>
        </p:txBody>
      </p:sp>
    </p:spTree>
    <p:extLst>
      <p:ext uri="{BB962C8B-B14F-4D97-AF65-F5344CB8AC3E}">
        <p14:creationId xmlns:p14="http://schemas.microsoft.com/office/powerpoint/2010/main" val="3794895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defTabSz="914318" eaLnBrk="1" fontAlgn="auto" hangingPunct="1">
              <a:spcBef>
                <a:spcPts val="0"/>
              </a:spcBef>
              <a:spcAft>
                <a:spcPts val="0"/>
              </a:spcAft>
              <a:defRPr/>
            </a:pPr>
            <a:r>
              <a:rPr lang="zh-CN" altLang="en-US" dirty="0">
                <a:latin typeface="微软雅黑" panose="020B0503020204020204" pitchFamily="34" charset="-122"/>
                <a:ea typeface="微软雅黑" panose="020B0503020204020204" pitchFamily="34" charset="-122"/>
              </a:rPr>
              <a:t>该数据集包含在“双十一”之前和之后的过去</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个月中的匿名用户的购物日志，以及指示他们是否是重复购买者的标签信息。由于隐私问题，数据以偏移量进行采样，因此该数据集的统计结果对于</a:t>
            </a:r>
            <a:r>
              <a:rPr lang="en-US" altLang="zh-CN" dirty="0">
                <a:latin typeface="微软雅黑" panose="020B0503020204020204" pitchFamily="34" charset="-122"/>
                <a:ea typeface="微软雅黑" panose="020B0503020204020204" pitchFamily="34" charset="-122"/>
              </a:rPr>
              <a:t>Tmall.com</a:t>
            </a:r>
            <a:r>
              <a:rPr lang="zh-CN" altLang="en-US" dirty="0">
                <a:latin typeface="微软雅黑" panose="020B0503020204020204" pitchFamily="34" charset="-122"/>
                <a:ea typeface="微软雅黑" panose="020B0503020204020204" pitchFamily="34" charset="-122"/>
              </a:rPr>
              <a:t>的实际数据有一些偏差。但它不会影响解决方案的适用性。</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a:xfrm>
            <a:off x="3884613" y="8685213"/>
            <a:ext cx="2971800" cy="457200"/>
          </a:xfrm>
          <a:prstGeom prst="rect">
            <a:avLst/>
          </a:prstGeom>
        </p:spPr>
        <p:txBody>
          <a:bodyPr lIns="91432" tIns="45716" rIns="91432" bIns="45716"/>
          <a:lstStyle/>
          <a:p>
            <a:fld id="{6BC047D0-4B3A-49A6-B112-FD311A813D0B}" type="slidenum">
              <a:rPr lang="zh-CN" altLang="en-US" smtClean="0">
                <a:solidFill>
                  <a:prstClr val="black"/>
                </a:solidFill>
                <a:latin typeface="Calibri"/>
                <a:ea typeface="宋体"/>
              </a:rPr>
              <a:pPr/>
              <a:t>52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85530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步骤</a:t>
            </a:r>
            <a:r>
              <a:rPr lang="en-US" altLang="zh-CN" dirty="0"/>
              <a:t>1</a:t>
            </a:r>
            <a:r>
              <a:rPr lang="zh-CN" altLang="en-US" dirty="0"/>
              <a:t>：数据近</a:t>
            </a:r>
            <a:r>
              <a:rPr lang="en-US" altLang="zh-CN" dirty="0"/>
              <a:t>2G</a:t>
            </a:r>
            <a:r>
              <a:rPr lang="zh-CN" altLang="en-US" dirty="0"/>
              <a:t>。例如</a:t>
            </a:r>
            <a:r>
              <a:rPr lang="en-US" altLang="zh-CN" dirty="0"/>
              <a:t>: int64, </a:t>
            </a:r>
            <a:r>
              <a:rPr lang="zh-CN" altLang="en-US" dirty="0"/>
              <a:t>检查最小值是否存在负数，是则声明</a:t>
            </a:r>
            <a:r>
              <a:rPr lang="en-US" altLang="zh-CN" dirty="0"/>
              <a:t>signed</a:t>
            </a:r>
            <a:r>
              <a:rPr lang="zh-CN" altLang="en-US" dirty="0"/>
              <a:t>，否则声明</a:t>
            </a:r>
            <a:r>
              <a:rPr lang="en-US" altLang="zh-CN" dirty="0"/>
              <a:t>unsigned</a:t>
            </a:r>
            <a:r>
              <a:rPr lang="zh-CN" altLang="en-US" dirty="0"/>
              <a:t>，并转换更小的</a:t>
            </a:r>
            <a:r>
              <a:rPr lang="en-US" altLang="zh-CN" dirty="0"/>
              <a:t>int size</a:t>
            </a:r>
          </a:p>
          <a:p>
            <a:r>
              <a:rPr lang="zh-CN" altLang="en-US" dirty="0"/>
              <a:t>对于</a:t>
            </a:r>
            <a:r>
              <a:rPr lang="en-US" altLang="zh-CN" dirty="0"/>
              <a:t>object</a:t>
            </a:r>
            <a:r>
              <a:rPr lang="zh-CN" altLang="en-US" dirty="0"/>
              <a:t>类型，则会转换成</a:t>
            </a:r>
            <a:r>
              <a:rPr lang="en-US" altLang="zh-CN" dirty="0"/>
              <a:t>category</a:t>
            </a:r>
            <a:r>
              <a:rPr lang="zh-CN" altLang="en-US" dirty="0"/>
              <a:t>类型，占用内存率小。</a:t>
            </a:r>
            <a:endParaRPr lang="en-US" altLang="zh-CN" dirty="0"/>
          </a:p>
          <a:p>
            <a:r>
              <a:rPr lang="zh-CN" altLang="en-US" dirty="0"/>
              <a:t>步骤</a:t>
            </a:r>
            <a:r>
              <a:rPr lang="en-US" altLang="zh-CN" dirty="0"/>
              <a:t>2</a:t>
            </a:r>
            <a:r>
              <a:rPr lang="zh-CN" altLang="en-US" dirty="0"/>
              <a:t>：查看缺失值发现</a:t>
            </a:r>
            <a:r>
              <a:rPr lang="en-US" altLang="zh-CN" dirty="0" err="1"/>
              <a:t>brand_id</a:t>
            </a:r>
            <a:r>
              <a:rPr lang="zh-CN" altLang="en-US" dirty="0"/>
              <a:t>（品牌）有</a:t>
            </a:r>
            <a:r>
              <a:rPr lang="en-US" altLang="zh-CN" dirty="0"/>
              <a:t>91015</a:t>
            </a:r>
            <a:r>
              <a:rPr lang="zh-CN" altLang="en-US" dirty="0"/>
              <a:t>条缺失数据。</a:t>
            </a:r>
            <a:r>
              <a:rPr lang="en-US" altLang="zh-CN" dirty="0" err="1"/>
              <a:t>brand_id</a:t>
            </a:r>
            <a:r>
              <a:rPr lang="zh-CN" altLang="en-US" dirty="0"/>
              <a:t>使用所在</a:t>
            </a:r>
            <a:r>
              <a:rPr lang="en-US" altLang="zh-CN" dirty="0" err="1"/>
              <a:t>seller_id</a:t>
            </a:r>
            <a:r>
              <a:rPr lang="zh-CN" altLang="en-US" dirty="0"/>
              <a:t>对应的</a:t>
            </a:r>
            <a:r>
              <a:rPr lang="en-US" altLang="zh-CN" dirty="0" err="1"/>
              <a:t>brand_id</a:t>
            </a:r>
            <a:r>
              <a:rPr lang="zh-CN" altLang="en-US" dirty="0"/>
              <a:t>的众数填充</a:t>
            </a:r>
            <a:endParaRPr lang="en-US" altLang="zh-CN" dirty="0"/>
          </a:p>
          <a:p>
            <a:endParaRPr lang="zh-CN" altLang="en-US" dirty="0"/>
          </a:p>
        </p:txBody>
      </p:sp>
      <p:sp>
        <p:nvSpPr>
          <p:cNvPr id="4" name="灯片编号占位符 3"/>
          <p:cNvSpPr>
            <a:spLocks noGrp="1"/>
          </p:cNvSpPr>
          <p:nvPr>
            <p:ph type="sldNum" sz="quarter" idx="5"/>
          </p:nvPr>
        </p:nvSpPr>
        <p:spPr>
          <a:xfrm>
            <a:off x="3884613" y="8685213"/>
            <a:ext cx="2971800" cy="457200"/>
          </a:xfrm>
          <a:prstGeom prst="rect">
            <a:avLst/>
          </a:prstGeom>
        </p:spPr>
        <p:txBody>
          <a:bodyPr lIns="91432" tIns="45716" rIns="91432" bIns="45716"/>
          <a:lstStyle/>
          <a:p>
            <a:fld id="{6BC047D0-4B3A-49A6-B112-FD311A813D0B}" type="slidenum">
              <a:rPr lang="zh-CN" altLang="en-US" smtClean="0">
                <a:solidFill>
                  <a:prstClr val="black"/>
                </a:solidFill>
                <a:latin typeface="Calibri"/>
                <a:ea typeface="宋体"/>
              </a:rPr>
              <a:pPr/>
              <a:t>53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84086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    -  </a:t>
            </a:r>
            <a:r>
              <a:rPr lang="zh-CN" altLang="en-US" dirty="0"/>
              <a:t>年龄，性别</a:t>
            </a:r>
            <a:r>
              <a:rPr lang="en-US" altLang="zh-CN" dirty="0"/>
              <a:t>(</a:t>
            </a:r>
            <a:r>
              <a:rPr lang="zh-CN" altLang="en-US" dirty="0"/>
              <a:t>完成</a:t>
            </a:r>
            <a:r>
              <a:rPr lang="en-US" altLang="zh-CN" dirty="0"/>
              <a:t>)</a:t>
            </a:r>
          </a:p>
          <a:p>
            <a:r>
              <a:rPr lang="en-US" altLang="zh-CN" dirty="0"/>
              <a:t>###    -  </a:t>
            </a:r>
            <a:r>
              <a:rPr lang="zh-CN" altLang="en-US" dirty="0"/>
              <a:t>点击，加入购物车，购买，收藏的总次数</a:t>
            </a:r>
            <a:r>
              <a:rPr lang="en-US" altLang="zh-CN" dirty="0"/>
              <a:t>(</a:t>
            </a:r>
            <a:r>
              <a:rPr lang="zh-CN" altLang="en-US" dirty="0"/>
              <a:t>完成</a:t>
            </a:r>
            <a:r>
              <a:rPr lang="en-US" altLang="zh-CN" dirty="0"/>
              <a:t>) </a:t>
            </a:r>
          </a:p>
          <a:p>
            <a:r>
              <a:rPr lang="en-US" altLang="zh-CN" dirty="0"/>
              <a:t>###    -  </a:t>
            </a:r>
            <a:r>
              <a:rPr lang="zh-CN" altLang="en-US" dirty="0"/>
              <a:t>双十一之前，重复购买过的商家数量</a:t>
            </a:r>
            <a:r>
              <a:rPr lang="en-US" altLang="zh-CN" dirty="0"/>
              <a:t>(</a:t>
            </a:r>
            <a:r>
              <a:rPr lang="zh-CN" altLang="en-US" dirty="0"/>
              <a:t>完成</a:t>
            </a:r>
            <a:r>
              <a:rPr lang="en-US" altLang="zh-CN" dirty="0"/>
              <a:t>)</a:t>
            </a:r>
          </a:p>
          <a:p>
            <a:r>
              <a:rPr lang="en-US" altLang="zh-CN" dirty="0"/>
              <a:t>###    -  </a:t>
            </a:r>
            <a:r>
              <a:rPr lang="zh-CN" altLang="en-US" dirty="0"/>
              <a:t>用户六个月中做出行为的种类数量</a:t>
            </a:r>
            <a:r>
              <a:rPr lang="en-US" altLang="zh-CN" dirty="0"/>
              <a:t>,</a:t>
            </a:r>
            <a:r>
              <a:rPr lang="zh-CN" altLang="en-US" dirty="0"/>
              <a:t>商品数量</a:t>
            </a:r>
            <a:r>
              <a:rPr lang="en-US" altLang="zh-CN" dirty="0"/>
              <a:t>,</a:t>
            </a:r>
            <a:r>
              <a:rPr lang="zh-CN" altLang="en-US" dirty="0"/>
              <a:t>品牌数量</a:t>
            </a:r>
            <a:r>
              <a:rPr lang="en-US" altLang="zh-CN" dirty="0"/>
              <a:t>,</a:t>
            </a:r>
            <a:r>
              <a:rPr lang="zh-CN" altLang="en-US" dirty="0"/>
              <a:t>天数</a:t>
            </a:r>
            <a:r>
              <a:rPr lang="en-US" altLang="zh-CN" dirty="0"/>
              <a:t>(</a:t>
            </a:r>
            <a:r>
              <a:rPr lang="zh-CN" altLang="en-US" dirty="0"/>
              <a:t>完成</a:t>
            </a:r>
            <a:r>
              <a:rPr lang="en-US" altLang="zh-CN" dirty="0"/>
              <a:t>)</a:t>
            </a:r>
          </a:p>
          <a:p>
            <a:r>
              <a:rPr lang="en-US" altLang="zh-CN" dirty="0"/>
              <a:t>###    -  </a:t>
            </a:r>
            <a:r>
              <a:rPr lang="zh-CN" altLang="en-US" dirty="0"/>
              <a:t>点击购买转化率，加入购物车购买转化率，被收藏次数购买转化率</a:t>
            </a:r>
            <a:r>
              <a:rPr lang="en-US" altLang="zh-CN" dirty="0"/>
              <a:t>(</a:t>
            </a:r>
            <a:r>
              <a:rPr lang="zh-CN" altLang="en-US" dirty="0"/>
              <a:t>完成</a:t>
            </a:r>
            <a:r>
              <a:rPr lang="en-US" altLang="zh-CN" dirty="0"/>
              <a:t>)</a:t>
            </a:r>
          </a:p>
          <a:p>
            <a:r>
              <a:rPr lang="en-US" altLang="zh-CN" dirty="0"/>
              <a:t>### -----------------------------</a:t>
            </a:r>
          </a:p>
          <a:p>
            <a:r>
              <a:rPr lang="en-US" altLang="zh-CN" dirty="0"/>
              <a:t>###    -  </a:t>
            </a:r>
            <a:r>
              <a:rPr lang="zh-CN" altLang="en-US" dirty="0"/>
              <a:t>被点击，被加入购物车，被购买，被收藏次数</a:t>
            </a:r>
            <a:r>
              <a:rPr lang="en-US" altLang="zh-CN" dirty="0"/>
              <a:t>(</a:t>
            </a:r>
            <a:r>
              <a:rPr lang="zh-CN" altLang="en-US" dirty="0"/>
              <a:t>完成</a:t>
            </a:r>
            <a:r>
              <a:rPr lang="en-US" altLang="zh-CN" dirty="0"/>
              <a:t>--</a:t>
            </a:r>
            <a:r>
              <a:rPr lang="zh-CN" altLang="en-US" dirty="0"/>
              <a:t>相关性高</a:t>
            </a:r>
            <a:r>
              <a:rPr lang="en-US" altLang="zh-CN" dirty="0"/>
              <a:t>)</a:t>
            </a:r>
          </a:p>
          <a:p>
            <a:r>
              <a:rPr lang="en-US" altLang="zh-CN" dirty="0"/>
              <a:t>###    -  </a:t>
            </a:r>
            <a:r>
              <a:rPr lang="zh-CN" altLang="en-US" dirty="0"/>
              <a:t>商户被点击的人数，被加入购物车的人数，被购买的人数</a:t>
            </a:r>
            <a:r>
              <a:rPr lang="en-US" altLang="zh-CN" dirty="0"/>
              <a:t>(</a:t>
            </a:r>
            <a:r>
              <a:rPr lang="zh-CN" altLang="en-US" dirty="0"/>
              <a:t>完成</a:t>
            </a:r>
            <a:r>
              <a:rPr lang="en-US" altLang="zh-CN" dirty="0"/>
              <a:t>--</a:t>
            </a:r>
            <a:r>
              <a:rPr lang="zh-CN" altLang="en-US" dirty="0"/>
              <a:t>相关性高</a:t>
            </a:r>
            <a:r>
              <a:rPr lang="en-US" altLang="zh-CN" dirty="0"/>
              <a:t>)</a:t>
            </a:r>
          </a:p>
          <a:p>
            <a:r>
              <a:rPr lang="en-US" altLang="zh-CN" dirty="0"/>
              <a:t>###    -  </a:t>
            </a:r>
            <a:r>
              <a:rPr lang="zh-CN" altLang="en-US" dirty="0"/>
              <a:t>被点击购买转化率，被加入购物车购买转化率，被收藏次数购买转化率</a:t>
            </a:r>
            <a:r>
              <a:rPr lang="en-US" altLang="zh-CN" dirty="0"/>
              <a:t>(</a:t>
            </a:r>
            <a:r>
              <a:rPr lang="zh-CN" altLang="en-US" dirty="0"/>
              <a:t>完成</a:t>
            </a:r>
            <a:r>
              <a:rPr lang="en-US" altLang="zh-CN" dirty="0"/>
              <a:t>)</a:t>
            </a:r>
          </a:p>
          <a:p>
            <a:r>
              <a:rPr lang="en-US" altLang="zh-CN" dirty="0"/>
              <a:t>###    -  </a:t>
            </a:r>
            <a:r>
              <a:rPr lang="zh-CN" altLang="en-US" dirty="0"/>
              <a:t>商户商品，种类，品牌总数 </a:t>
            </a:r>
            <a:r>
              <a:rPr lang="en-US" altLang="zh-CN" dirty="0"/>
              <a:t>(</a:t>
            </a:r>
            <a:r>
              <a:rPr lang="zh-CN" altLang="en-US" dirty="0"/>
              <a:t>完成</a:t>
            </a:r>
            <a:r>
              <a:rPr lang="en-US" altLang="zh-CN" dirty="0"/>
              <a:t>)</a:t>
            </a:r>
          </a:p>
          <a:p>
            <a:r>
              <a:rPr lang="en-US" altLang="zh-CN" dirty="0"/>
              <a:t>###    -  </a:t>
            </a:r>
            <a:r>
              <a:rPr lang="zh-CN" altLang="en-US" dirty="0"/>
              <a:t>被收藏的人数</a:t>
            </a:r>
            <a:r>
              <a:rPr lang="en-US" altLang="zh-CN" dirty="0"/>
              <a:t>, </a:t>
            </a:r>
            <a:r>
              <a:rPr lang="zh-CN" altLang="en-US" dirty="0"/>
              <a:t>商户重复买家总数量</a:t>
            </a:r>
            <a:r>
              <a:rPr lang="en-US" altLang="zh-CN" dirty="0"/>
              <a:t>(</a:t>
            </a:r>
            <a:r>
              <a:rPr lang="zh-CN" altLang="en-US" dirty="0"/>
              <a:t>完成</a:t>
            </a:r>
            <a:r>
              <a:rPr lang="en-US" altLang="zh-CN" dirty="0"/>
              <a:t>)</a:t>
            </a:r>
          </a:p>
          <a:p>
            <a:r>
              <a:rPr lang="en-US" altLang="zh-CN" dirty="0"/>
              <a:t>### -----------------------------</a:t>
            </a:r>
          </a:p>
          <a:p>
            <a:r>
              <a:rPr lang="en-US" altLang="zh-CN" dirty="0"/>
              <a:t>###    -  </a:t>
            </a:r>
            <a:r>
              <a:rPr lang="zh-CN" altLang="en-US" dirty="0"/>
              <a:t>点击，加入购物车，购买，收藏的总次数</a:t>
            </a:r>
            <a:r>
              <a:rPr lang="en-US" altLang="zh-CN" dirty="0"/>
              <a:t>(</a:t>
            </a:r>
            <a:r>
              <a:rPr lang="zh-CN" altLang="en-US" dirty="0"/>
              <a:t>完成</a:t>
            </a:r>
            <a:r>
              <a:rPr lang="en-US" altLang="zh-CN" dirty="0"/>
              <a:t>) </a:t>
            </a:r>
          </a:p>
          <a:p>
            <a:r>
              <a:rPr lang="en-US" altLang="zh-CN" dirty="0"/>
              <a:t>###    -  </a:t>
            </a:r>
            <a:r>
              <a:rPr lang="zh-CN" altLang="en-US" dirty="0"/>
              <a:t>点击总天数</a:t>
            </a:r>
            <a:r>
              <a:rPr lang="en-US" altLang="zh-CN" dirty="0"/>
              <a:t>(</a:t>
            </a:r>
            <a:r>
              <a:rPr lang="zh-CN" altLang="en-US" dirty="0"/>
              <a:t>完成</a:t>
            </a:r>
            <a:r>
              <a:rPr lang="en-US" altLang="zh-CN" dirty="0"/>
              <a:t>) </a:t>
            </a:r>
          </a:p>
          <a:p>
            <a:r>
              <a:rPr lang="en-US" altLang="zh-CN" dirty="0"/>
              <a:t>###    -  </a:t>
            </a:r>
            <a:r>
              <a:rPr lang="zh-CN" altLang="en-US" dirty="0"/>
              <a:t>购买商品种类数量，点击商品种类数量</a:t>
            </a:r>
            <a:r>
              <a:rPr lang="en-US" altLang="zh-CN" dirty="0"/>
              <a:t>(</a:t>
            </a:r>
            <a:r>
              <a:rPr lang="zh-CN" altLang="en-US" dirty="0"/>
              <a:t>完成</a:t>
            </a:r>
            <a:r>
              <a:rPr lang="en-US" altLang="zh-CN" dirty="0"/>
              <a:t>)</a:t>
            </a:r>
          </a:p>
        </p:txBody>
      </p:sp>
      <p:sp>
        <p:nvSpPr>
          <p:cNvPr id="4" name="灯片编号占位符 3"/>
          <p:cNvSpPr>
            <a:spLocks noGrp="1"/>
          </p:cNvSpPr>
          <p:nvPr>
            <p:ph type="sldNum" sz="quarter" idx="5"/>
          </p:nvPr>
        </p:nvSpPr>
        <p:spPr>
          <a:xfrm>
            <a:off x="3884613" y="8685213"/>
            <a:ext cx="2971800" cy="457200"/>
          </a:xfrm>
          <a:prstGeom prst="rect">
            <a:avLst/>
          </a:prstGeom>
        </p:spPr>
        <p:txBody>
          <a:bodyPr lIns="91432" tIns="45716" rIns="91432" bIns="45716"/>
          <a:lstStyle/>
          <a:p>
            <a:fld id="{6BC047D0-4B3A-49A6-B112-FD311A813D0B}" type="slidenum">
              <a:rPr lang="zh-CN" altLang="en-US" smtClean="0">
                <a:solidFill>
                  <a:prstClr val="black"/>
                </a:solidFill>
                <a:latin typeface="Calibri"/>
                <a:ea typeface="宋体"/>
              </a:rPr>
              <a:pPr/>
              <a:t>57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47234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特征重要性排序</a:t>
            </a:r>
          </a:p>
        </p:txBody>
      </p:sp>
      <p:sp>
        <p:nvSpPr>
          <p:cNvPr id="4" name="灯片编号占位符 3"/>
          <p:cNvSpPr>
            <a:spLocks noGrp="1"/>
          </p:cNvSpPr>
          <p:nvPr>
            <p:ph type="sldNum" sz="quarter" idx="5"/>
          </p:nvPr>
        </p:nvSpPr>
        <p:spPr>
          <a:xfrm>
            <a:off x="3884613" y="8685213"/>
            <a:ext cx="2971800" cy="457200"/>
          </a:xfrm>
          <a:prstGeom prst="rect">
            <a:avLst/>
          </a:prstGeom>
        </p:spPr>
        <p:txBody>
          <a:bodyPr lIns="91432" tIns="45716" rIns="91432" bIns="45716"/>
          <a:lstStyle/>
          <a:p>
            <a:fld id="{6BC047D0-4B3A-49A6-B112-FD311A813D0B}" type="slidenum">
              <a:rPr lang="zh-CN" altLang="en-US" smtClean="0">
                <a:solidFill>
                  <a:prstClr val="black"/>
                </a:solidFill>
                <a:latin typeface="Calibri"/>
                <a:ea typeface="宋体"/>
              </a:rPr>
              <a:pPr/>
              <a:t>58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133331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特征重要性排序</a:t>
            </a:r>
          </a:p>
        </p:txBody>
      </p:sp>
      <p:sp>
        <p:nvSpPr>
          <p:cNvPr id="4" name="灯片编号占位符 3"/>
          <p:cNvSpPr>
            <a:spLocks noGrp="1"/>
          </p:cNvSpPr>
          <p:nvPr>
            <p:ph type="sldNum" sz="quarter" idx="5"/>
          </p:nvPr>
        </p:nvSpPr>
        <p:spPr>
          <a:xfrm>
            <a:off x="3884613" y="8685213"/>
            <a:ext cx="2971800" cy="457200"/>
          </a:xfrm>
          <a:prstGeom prst="rect">
            <a:avLst/>
          </a:prstGeom>
        </p:spPr>
        <p:txBody>
          <a:bodyPr lIns="91432" tIns="45716" rIns="91432" bIns="45716"/>
          <a:lstStyle/>
          <a:p>
            <a:fld id="{6BC047D0-4B3A-49A6-B112-FD311A813D0B}" type="slidenum">
              <a:rPr lang="zh-CN" altLang="en-US" smtClean="0">
                <a:solidFill>
                  <a:prstClr val="black"/>
                </a:solidFill>
                <a:latin typeface="Calibri"/>
                <a:ea typeface="宋体"/>
              </a:rPr>
              <a:pPr/>
              <a:t>59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19946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遍历每个模型的预测结果，计算其与真实结果的</a:t>
            </a:r>
            <a:r>
              <a:rPr lang="en-US" altLang="zh-CN" dirty="0"/>
              <a:t>AUC</a:t>
            </a:r>
            <a:r>
              <a:rPr lang="zh-CN" altLang="en-US" dirty="0"/>
              <a:t>值</a:t>
            </a:r>
            <a:endParaRPr lang="en-US" altLang="zh-CN" dirty="0"/>
          </a:p>
          <a:p>
            <a:r>
              <a:rPr lang="en-US" altLang="zh-CN" dirty="0"/>
              <a:t>GBDT</a:t>
            </a:r>
            <a:r>
              <a:rPr lang="zh-CN" altLang="en-US" dirty="0"/>
              <a:t>：梯度提升决策树分类；</a:t>
            </a:r>
            <a:r>
              <a:rPr lang="en-US" altLang="zh-CN" dirty="0"/>
              <a:t>GBM</a:t>
            </a:r>
            <a:r>
              <a:rPr lang="zh-CN" altLang="en-US" dirty="0"/>
              <a:t>：梯度提升树算法，常用的集成学习算法</a:t>
            </a:r>
            <a:endParaRPr lang="en-US" altLang="zh-CN" dirty="0"/>
          </a:p>
          <a:p>
            <a:r>
              <a:rPr lang="zh-CN" altLang="en-US" dirty="0"/>
              <a:t>定义基模型，定义元模型（第二层架构）；训练基模型，根据训练好的基模型，输出每个模型的测试值；根据刚刚每个基模型的测试值，训练元模型；将元模型进行预测。</a:t>
            </a:r>
            <a:endParaRPr lang="en-US" altLang="zh-CN" dirty="0"/>
          </a:p>
          <a:p>
            <a:r>
              <a:rPr lang="en-US" altLang="zh-CN" dirty="0"/>
              <a:t>GBM</a:t>
            </a:r>
            <a:r>
              <a:rPr lang="zh-CN" altLang="en-US" dirty="0"/>
              <a:t>全称为</a:t>
            </a:r>
            <a:r>
              <a:rPr lang="en-US" altLang="zh-CN" dirty="0"/>
              <a:t>Gradient Boosting Machine</a:t>
            </a:r>
            <a:r>
              <a:rPr lang="zh-CN" altLang="en-US" dirty="0"/>
              <a:t>，是</a:t>
            </a:r>
            <a:r>
              <a:rPr lang="en-US" altLang="zh-CN" dirty="0"/>
              <a:t>Boosting</a:t>
            </a:r>
            <a:r>
              <a:rPr lang="zh-CN" altLang="en-US" dirty="0"/>
              <a:t>算法的一种。</a:t>
            </a:r>
            <a:r>
              <a:rPr lang="en-US" altLang="zh-CN" dirty="0"/>
              <a:t>Boosting</a:t>
            </a:r>
            <a:r>
              <a:rPr lang="zh-CN" altLang="en-US" dirty="0"/>
              <a:t>算法详见</a:t>
            </a:r>
            <a:r>
              <a:rPr lang="en-US" altLang="zh-CN" dirty="0"/>
              <a:t>《</a:t>
            </a:r>
            <a:r>
              <a:rPr lang="zh-CN" altLang="en-US" dirty="0"/>
              <a:t>集成算法系列之初识</a:t>
            </a:r>
            <a:r>
              <a:rPr lang="en-US" altLang="zh-CN" dirty="0"/>
              <a:t>》</a:t>
            </a:r>
            <a:r>
              <a:rPr lang="zh-CN" altLang="en-US" dirty="0"/>
              <a:t>。</a:t>
            </a:r>
            <a:r>
              <a:rPr lang="en-US" altLang="zh-CN" dirty="0"/>
              <a:t>GBM</a:t>
            </a:r>
            <a:r>
              <a:rPr lang="zh-CN" altLang="en-US" dirty="0"/>
              <a:t>主要思想是基于之前建立的基学习器的损失函数的梯度下降方向来建立下一个新的基学习器，目的就是希望通过集成这些基学习器使得模型总体的损失函数不断下降，模型不断改进。</a:t>
            </a:r>
            <a:endParaRPr lang="en-US" altLang="zh-CN" dirty="0"/>
          </a:p>
          <a:p>
            <a:r>
              <a:rPr lang="en-US" altLang="zh-CN" dirty="0"/>
              <a:t>GBM</a:t>
            </a:r>
            <a:r>
              <a:rPr lang="zh-CN" altLang="en-US" dirty="0"/>
              <a:t>（提升器）算法，又名</a:t>
            </a:r>
            <a:r>
              <a:rPr lang="en-US" altLang="zh-CN" dirty="0"/>
              <a:t>GBDT</a:t>
            </a:r>
            <a:r>
              <a:rPr lang="zh-CN" altLang="en-US" dirty="0"/>
              <a:t>，是基于梯度下降算法得到提升树模型。</a:t>
            </a:r>
          </a:p>
        </p:txBody>
      </p:sp>
      <p:sp>
        <p:nvSpPr>
          <p:cNvPr id="4" name="灯片编号占位符 3"/>
          <p:cNvSpPr>
            <a:spLocks noGrp="1"/>
          </p:cNvSpPr>
          <p:nvPr>
            <p:ph type="sldNum" sz="quarter" idx="5"/>
          </p:nvPr>
        </p:nvSpPr>
        <p:spPr>
          <a:xfrm>
            <a:off x="3884613" y="8685213"/>
            <a:ext cx="2971800" cy="457200"/>
          </a:xfrm>
          <a:prstGeom prst="rect">
            <a:avLst/>
          </a:prstGeom>
        </p:spPr>
        <p:txBody>
          <a:bodyPr lIns="91432" tIns="45716" rIns="91432" bIns="45716"/>
          <a:lstStyle/>
          <a:p>
            <a:fld id="{6BC047D0-4B3A-49A6-B112-FD311A813D0B}" type="slidenum">
              <a:rPr lang="zh-CN" altLang="en-US" smtClean="0">
                <a:solidFill>
                  <a:prstClr val="black"/>
                </a:solidFill>
                <a:latin typeface="Calibri"/>
                <a:ea typeface="宋体"/>
              </a:rPr>
              <a:pPr/>
              <a:t>60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34211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一般来说呢，鱼与熊掌不可兼得。如果你的模型很贪婪，想要覆盖更多的</a:t>
            </a:r>
            <a:r>
              <a:rPr lang="en-AU" altLang="zh-CN" dirty="0"/>
              <a:t>sample</a:t>
            </a:r>
            <a:r>
              <a:rPr lang="zh-CN" altLang="en-AU" dirty="0"/>
              <a:t>，</a:t>
            </a:r>
            <a:r>
              <a:rPr lang="zh-CN" altLang="en-US" dirty="0"/>
              <a:t>那么它就更有可能犯错。在这种情况下，你会有很高的</a:t>
            </a:r>
            <a:r>
              <a:rPr lang="en-AU" altLang="zh-CN" dirty="0"/>
              <a:t>recall</a:t>
            </a:r>
            <a:r>
              <a:rPr lang="zh-CN" altLang="en-AU" dirty="0"/>
              <a:t>，</a:t>
            </a:r>
            <a:r>
              <a:rPr lang="zh-CN" altLang="en-US" dirty="0"/>
              <a:t>但是较低的</a:t>
            </a:r>
            <a:r>
              <a:rPr lang="en-AU" altLang="zh-CN" dirty="0"/>
              <a:t>precision</a:t>
            </a:r>
            <a:r>
              <a:rPr lang="zh-CN" altLang="en-AU" dirty="0"/>
              <a:t>。</a:t>
            </a:r>
            <a:r>
              <a:rPr lang="zh-CN" altLang="en-US" dirty="0"/>
              <a:t>如果你的模型很保守，只对它很</a:t>
            </a:r>
            <a:r>
              <a:rPr lang="en-AU" altLang="zh-CN" dirty="0"/>
              <a:t>sure</a:t>
            </a:r>
            <a:r>
              <a:rPr lang="zh-CN" altLang="en-US" dirty="0"/>
              <a:t>的</a:t>
            </a:r>
            <a:r>
              <a:rPr lang="en-AU" altLang="zh-CN" dirty="0"/>
              <a:t>sample</a:t>
            </a:r>
            <a:r>
              <a:rPr lang="zh-CN" altLang="en-US" dirty="0"/>
              <a:t>作出预测，那么你的</a:t>
            </a:r>
            <a:r>
              <a:rPr lang="en-AU" altLang="zh-CN" dirty="0"/>
              <a:t>precision</a:t>
            </a:r>
            <a:r>
              <a:rPr lang="zh-CN" altLang="en-US" dirty="0"/>
              <a:t>会很高，但是</a:t>
            </a:r>
            <a:r>
              <a:rPr lang="en-AU" altLang="zh-CN" dirty="0"/>
              <a:t>recall</a:t>
            </a:r>
            <a:r>
              <a:rPr lang="zh-CN" altLang="en-US" dirty="0"/>
              <a:t>会相对低。</a:t>
            </a:r>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13</a:t>
            </a:fld>
            <a:endParaRPr lang="en-US" altLang="zh-CN"/>
          </a:p>
        </p:txBody>
      </p:sp>
    </p:spTree>
    <p:extLst>
      <p:ext uri="{BB962C8B-B14F-4D97-AF65-F5344CB8AC3E}">
        <p14:creationId xmlns:p14="http://schemas.microsoft.com/office/powerpoint/2010/main" val="283499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首先要对排好序的数据进行排序，认为阈值之上的为阳性，之后才计算不同阈值对应的假阳性率</a:t>
            </a:r>
            <a:r>
              <a:rPr lang="en-US" altLang="zh-CN" dirty="0"/>
              <a:t>(FPR)</a:t>
            </a:r>
            <a:r>
              <a:rPr lang="zh-CN" altLang="en-US" dirty="0"/>
              <a:t>与真阳性率</a:t>
            </a:r>
            <a:r>
              <a:rPr lang="en-US" altLang="zh-CN" dirty="0"/>
              <a:t>(TPR)</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22</a:t>
            </a:fld>
            <a:endParaRPr lang="en-US" altLang="zh-CN"/>
          </a:p>
        </p:txBody>
      </p:sp>
    </p:spTree>
    <p:extLst>
      <p:ext uri="{BB962C8B-B14F-4D97-AF65-F5344CB8AC3E}">
        <p14:creationId xmlns:p14="http://schemas.microsoft.com/office/powerpoint/2010/main" val="389410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23</a:t>
            </a:fld>
            <a:endParaRPr lang="en-US" altLang="zh-CN"/>
          </a:p>
        </p:txBody>
      </p:sp>
    </p:spTree>
    <p:extLst>
      <p:ext uri="{BB962C8B-B14F-4D97-AF65-F5344CB8AC3E}">
        <p14:creationId xmlns:p14="http://schemas.microsoft.com/office/powerpoint/2010/main" val="279603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24</a:t>
            </a:fld>
            <a:endParaRPr lang="en-US" altLang="zh-CN"/>
          </a:p>
        </p:txBody>
      </p:sp>
    </p:spTree>
    <p:extLst>
      <p:ext uri="{BB962C8B-B14F-4D97-AF65-F5344CB8AC3E}">
        <p14:creationId xmlns:p14="http://schemas.microsoft.com/office/powerpoint/2010/main" val="3173781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25</a:t>
            </a:fld>
            <a:endParaRPr lang="en-US" altLang="zh-CN"/>
          </a:p>
        </p:txBody>
      </p:sp>
    </p:spTree>
    <p:extLst>
      <p:ext uri="{BB962C8B-B14F-4D97-AF65-F5344CB8AC3E}">
        <p14:creationId xmlns:p14="http://schemas.microsoft.com/office/powerpoint/2010/main" val="2183337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前面的方法还是没有从根本上解决数据不平衡的问题，还有什么能对数据做一些改变呢？</a:t>
            </a:r>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28</a:t>
            </a:fld>
            <a:endParaRPr lang="en-US" altLang="zh-CN"/>
          </a:p>
        </p:txBody>
      </p:sp>
    </p:spTree>
    <p:extLst>
      <p:ext uri="{BB962C8B-B14F-4D97-AF65-F5344CB8AC3E}">
        <p14:creationId xmlns:p14="http://schemas.microsoft.com/office/powerpoint/2010/main" val="2295745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对正样本过采样，对负样本欠采样</a:t>
            </a:r>
          </a:p>
        </p:txBody>
      </p:sp>
      <p:sp>
        <p:nvSpPr>
          <p:cNvPr id="4" name="灯片编号占位符 3"/>
          <p:cNvSpPr>
            <a:spLocks noGrp="1"/>
          </p:cNvSpPr>
          <p:nvPr>
            <p:ph type="sldNum" sz="quarter" idx="5"/>
          </p:nvPr>
        </p:nvSpPr>
        <p:spPr/>
        <p:txBody>
          <a:bodyPr/>
          <a:lstStyle/>
          <a:p>
            <a:pPr>
              <a:defRPr/>
            </a:pPr>
            <a:fld id="{12C0295D-59C2-4D72-B35F-32A23BA59DB4}" type="slidenum">
              <a:rPr lang="en-US" altLang="zh-CN" smtClean="0"/>
              <a:pPr>
                <a:defRPr/>
              </a:pPr>
              <a:t>29</a:t>
            </a:fld>
            <a:endParaRPr lang="en-US" altLang="zh-CN"/>
          </a:p>
        </p:txBody>
      </p:sp>
    </p:spTree>
    <p:extLst>
      <p:ext uri="{BB962C8B-B14F-4D97-AF65-F5344CB8AC3E}">
        <p14:creationId xmlns:p14="http://schemas.microsoft.com/office/powerpoint/2010/main" val="3709140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7">
            <a:extLst>
              <a:ext uri="{FF2B5EF4-FFF2-40B4-BE49-F238E27FC236}">
                <a16:creationId xmlns:a16="http://schemas.microsoft.com/office/drawing/2014/main" id="{BC161389-8B88-46BF-AA2F-246E019403A6}"/>
              </a:ext>
            </a:extLst>
          </p:cNvPr>
          <p:cNvSpPr>
            <a:spLocks noChangeArrowheads="1"/>
          </p:cNvSpPr>
          <p:nvPr userDrawn="1"/>
        </p:nvSpPr>
        <p:spPr bwMode="auto">
          <a:xfrm>
            <a:off x="2711028" y="5568412"/>
            <a:ext cx="3721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7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主讲人：丁兆云</a:t>
            </a:r>
          </a:p>
        </p:txBody>
      </p:sp>
      <p:cxnSp>
        <p:nvCxnSpPr>
          <p:cNvPr id="7" name="直接连接符 6">
            <a:extLst>
              <a:ext uri="{FF2B5EF4-FFF2-40B4-BE49-F238E27FC236}">
                <a16:creationId xmlns:a16="http://schemas.microsoft.com/office/drawing/2014/main" id="{51FDC179-14B0-4BD2-990A-C7C6C80AC28D}"/>
              </a:ext>
            </a:extLst>
          </p:cNvPr>
          <p:cNvCxnSpPr>
            <a:cxnSpLocks/>
          </p:cNvCxnSpPr>
          <p:nvPr userDrawn="1"/>
        </p:nvCxnSpPr>
        <p:spPr>
          <a:xfrm>
            <a:off x="1728000" y="5463114"/>
            <a:ext cx="5688000"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2083175" y="4651214"/>
            <a:ext cx="4977645" cy="707886"/>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微软雅黑"/>
                <a:ea typeface="微软雅黑"/>
                <a:cs typeface="+mn-cs"/>
                <a:sym typeface="+mn-ea"/>
              </a:rPr>
              <a:t>第八课  模型的评价</a:t>
            </a:r>
          </a:p>
        </p:txBody>
      </p:sp>
      <p:grpSp>
        <p:nvGrpSpPr>
          <p:cNvPr id="2" name="组合 1">
            <a:extLst>
              <a:ext uri="{FF2B5EF4-FFF2-40B4-BE49-F238E27FC236}">
                <a16:creationId xmlns:a16="http://schemas.microsoft.com/office/drawing/2014/main" id="{CA2347EF-6C6F-4291-8AD4-146DC49F034C}"/>
              </a:ext>
            </a:extLst>
          </p:cNvPr>
          <p:cNvGrpSpPr/>
          <p:nvPr userDrawn="1"/>
        </p:nvGrpSpPr>
        <p:grpSpPr>
          <a:xfrm>
            <a:off x="377337" y="6382297"/>
            <a:ext cx="8515143" cy="323165"/>
            <a:chOff x="305329" y="6382297"/>
            <a:chExt cx="8515143" cy="323165"/>
          </a:xfrm>
        </p:grpSpPr>
        <p:sp>
          <p:nvSpPr>
            <p:cNvPr id="11"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8316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en-US" altLang="zh-CN" sz="15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dingzhaoyun1983@163.com        17607310865        https://github.com/zyding1983/datamining</a:t>
              </a:r>
            </a:p>
          </p:txBody>
        </p:sp>
        <p:pic>
          <p:nvPicPr>
            <p:cNvPr id="19" name="图片 18">
              <a:extLst>
                <a:ext uri="{FF2B5EF4-FFF2-40B4-BE49-F238E27FC236}">
                  <a16:creationId xmlns:a16="http://schemas.microsoft.com/office/drawing/2014/main" id="{1C1EE3AE-6A9C-4868-9527-19EF7EB5B7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5329" y="6422528"/>
              <a:ext cx="242702" cy="242702"/>
            </a:xfrm>
            <a:prstGeom prst="rect">
              <a:avLst/>
            </a:prstGeom>
          </p:spPr>
        </p:pic>
        <p:pic>
          <p:nvPicPr>
            <p:cNvPr id="17" name="图片 16">
              <a:extLst>
                <a:ext uri="{FF2B5EF4-FFF2-40B4-BE49-F238E27FC236}">
                  <a16:creationId xmlns:a16="http://schemas.microsoft.com/office/drawing/2014/main" id="{12B553A3-3229-4CF4-A7F1-BB831DB5EE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08512" y="6403941"/>
              <a:ext cx="279876" cy="279876"/>
            </a:xfrm>
            <a:prstGeom prst="rect">
              <a:avLst/>
            </a:prstGeom>
          </p:spPr>
        </p:pic>
        <p:pic>
          <p:nvPicPr>
            <p:cNvPr id="13" name="图片 12">
              <a:extLst>
                <a:ext uri="{FF2B5EF4-FFF2-40B4-BE49-F238E27FC236}">
                  <a16:creationId xmlns:a16="http://schemas.microsoft.com/office/drawing/2014/main" id="{CAEC7AD8-3298-4414-85DC-586BBE803B2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9974" y="6435217"/>
              <a:ext cx="217324" cy="217324"/>
            </a:xfrm>
            <a:prstGeom prst="rect">
              <a:avLst/>
            </a:prstGeom>
          </p:spPr>
        </p:pic>
      </p:grpSp>
    </p:spTree>
    <p:extLst>
      <p:ext uri="{BB962C8B-B14F-4D97-AF65-F5344CB8AC3E}">
        <p14:creationId xmlns:p14="http://schemas.microsoft.com/office/powerpoint/2010/main" val="409363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a:extLst>
              <a:ext uri="{FF2B5EF4-FFF2-40B4-BE49-F238E27FC236}">
                <a16:creationId xmlns:a16="http://schemas.microsoft.com/office/drawing/2014/main" id="{51FDC179-14B0-4BD2-990A-C7C6C80AC28D}"/>
              </a:ext>
            </a:extLst>
          </p:cNvPr>
          <p:cNvCxnSpPr/>
          <p:nvPr userDrawn="1"/>
        </p:nvCxnSpPr>
        <p:spPr>
          <a:xfrm>
            <a:off x="2097809" y="5463114"/>
            <a:ext cx="4948383"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2408910" y="4444720"/>
            <a:ext cx="4445448" cy="1829860"/>
          </a:xfrm>
          <a:prstGeom prst="rect">
            <a:avLst/>
          </a:prstGeom>
        </p:spPr>
        <p:txBody>
          <a:bodyPr wrap="non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1" lang="en-US" altLang="zh-CN" sz="4000" b="1" i="0" u="none" strike="noStrike" kern="1200" cap="none" spc="300" normalizeH="0" baseline="0" noProof="0">
                <a:ln>
                  <a:noFill/>
                </a:ln>
                <a:solidFill>
                  <a:prstClr val="white"/>
                </a:solidFill>
                <a:effectLst/>
                <a:uLnTx/>
                <a:uFillTx/>
                <a:latin typeface="Times New Roman"/>
                <a:ea typeface="微软雅黑"/>
                <a:cs typeface="+mn-cs"/>
                <a:sym typeface="+mn-ea"/>
              </a:rPr>
              <a:t>Any Questions</a:t>
            </a:r>
            <a:r>
              <a:rPr kumimoji="1" lang="zh-CN" altLang="en-US" sz="4000" b="1" i="0" u="none" strike="noStrike" kern="1200" cap="none" spc="300" normalizeH="0" baseline="0" noProof="0">
                <a:ln>
                  <a:noFill/>
                </a:ln>
                <a:solidFill>
                  <a:prstClr val="white"/>
                </a:solidFill>
                <a:effectLst/>
                <a:uLnTx/>
                <a:uFillTx/>
                <a:latin typeface="Times New Roman"/>
                <a:ea typeface="微软雅黑"/>
                <a:cs typeface="+mn-cs"/>
                <a:sym typeface="+mn-ea"/>
              </a:rPr>
              <a:t>？</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Times New Roman"/>
                <a:ea typeface="微软雅黑"/>
                <a:cs typeface="+mn-cs"/>
                <a:sym typeface="+mn-ea"/>
              </a:rPr>
              <a:t>谢   谢！</a:t>
            </a:r>
          </a:p>
        </p:txBody>
      </p:sp>
    </p:spTree>
    <p:extLst>
      <p:ext uri="{BB962C8B-B14F-4D97-AF65-F5344CB8AC3E}">
        <p14:creationId xmlns:p14="http://schemas.microsoft.com/office/powerpoint/2010/main" val="288570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574379" y="4701123"/>
            <a:ext cx="7989554" cy="1432742"/>
            <a:chOff x="1118962" y="4467938"/>
            <a:chExt cx="4145537" cy="2112803"/>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51628"/>
              <a:ext cx="1383225" cy="726181"/>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准确率的局限</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51628"/>
              <a:ext cx="1383225" cy="72618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不平衡分类</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51628"/>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过拟合和欠拟合</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426303"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46030"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65760" y="4467938"/>
              <a:ext cx="291397"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1752238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574379" y="4701123"/>
            <a:ext cx="7989554" cy="1432742"/>
            <a:chOff x="1118962" y="4467938"/>
            <a:chExt cx="4145537" cy="2112802"/>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51629"/>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准确率的局限</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51629"/>
              <a:ext cx="1383225" cy="72618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不平衡分类</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51629"/>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过拟合和欠拟合</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426303"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46030" y="4491022"/>
              <a:ext cx="291397"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65760" y="4467938"/>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3124643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574379" y="4701123"/>
            <a:ext cx="7989554" cy="1432742"/>
            <a:chOff x="1118962" y="4467938"/>
            <a:chExt cx="4145537" cy="2112802"/>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6"/>
              <a:ext cx="1384994" cy="1698804"/>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51629"/>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准确率的局限</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51629"/>
              <a:ext cx="1383225" cy="72618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不平衡分类</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51629"/>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过拟合和欠拟合</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426303" y="4491022"/>
              <a:ext cx="291397"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46030"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65760" y="4467938"/>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855336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98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004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130843A-30A4-4154-B1B7-825880A447C3}"/>
              </a:ext>
            </a:extLst>
          </p:cNvPr>
          <p:cNvGrpSpPr/>
          <p:nvPr userDrawn="1"/>
        </p:nvGrpSpPr>
        <p:grpSpPr>
          <a:xfrm>
            <a:off x="100208" y="56873"/>
            <a:ext cx="8943584" cy="576000"/>
            <a:chOff x="145280" y="123917"/>
            <a:chExt cx="11880000" cy="790381"/>
          </a:xfrm>
        </p:grpSpPr>
        <p:sp>
          <p:nvSpPr>
            <p:cNvPr id="8" name="任意多边形: 形状 41">
              <a:extLst>
                <a:ext uri="{FF2B5EF4-FFF2-40B4-BE49-F238E27FC236}">
                  <a16:creationId xmlns:a16="http://schemas.microsoft.com/office/drawing/2014/main" id="{89FB4556-E482-4FDF-9A95-CAA2AE729385}"/>
                </a:ext>
              </a:extLst>
            </p:cNvPr>
            <p:cNvSpPr/>
            <p:nvPr/>
          </p:nvSpPr>
          <p:spPr>
            <a:xfrm>
              <a:off x="145280" y="154441"/>
              <a:ext cx="11880000" cy="740983"/>
            </a:xfrm>
            <a:prstGeom prst="roundRect">
              <a:avLst>
                <a:gd name="adj" fmla="val 50000"/>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12000" t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4DC8B13E-9FF1-46C6-ABFB-24D3C576B99D}"/>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5900"/>
                      </a14:imgEffect>
                      <a14:imgEffect>
                        <a14:brightnessContrast bright="100000"/>
                      </a14:imgEffect>
                    </a14:imgLayer>
                  </a14:imgProps>
                </a:ext>
              </a:extLst>
            </a:blip>
            <a:stretch>
              <a:fillRect/>
            </a:stretch>
          </p:blipFill>
          <p:spPr>
            <a:xfrm>
              <a:off x="145280" y="123917"/>
              <a:ext cx="759645" cy="790381"/>
            </a:xfrm>
            <a:prstGeom prst="rect">
              <a:avLst/>
            </a:prstGeom>
          </p:spPr>
        </p:pic>
      </p:grpSp>
      <p:sp>
        <p:nvSpPr>
          <p:cNvPr id="10" name="椭圆 9">
            <a:extLst>
              <a:ext uri="{FF2B5EF4-FFF2-40B4-BE49-F238E27FC236}">
                <a16:creationId xmlns:a16="http://schemas.microsoft.com/office/drawing/2014/main" id="{537FDDBA-1A73-4052-84EF-CF46F18D0C72}"/>
              </a:ext>
            </a:extLst>
          </p:cNvPr>
          <p:cNvSpPr/>
          <p:nvPr userDrawn="1"/>
        </p:nvSpPr>
        <p:spPr>
          <a:xfrm>
            <a:off x="8576282" y="164873"/>
            <a:ext cx="360000" cy="360000"/>
          </a:xfrm>
          <a:prstGeom prst="ellipse">
            <a:avLst/>
          </a:prstGeom>
          <a:solidFill>
            <a:schemeClr val="bg1">
              <a:alpha val="21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fld id="{39E34F66-FA38-4BCA-BAD9-76080E5A7251}" type="slidenum">
              <a:rPr kumimoji="0" lang="zh-CN" altLang="en-US" sz="1400" b="0" i="0" u="none" strike="noStrike" kern="1200" cap="none" spc="0" normalizeH="0" baseline="0" noProof="0" smtClean="0">
                <a:ln>
                  <a:noFill/>
                </a:ln>
                <a:solidFill>
                  <a:prstClr val="white"/>
                </a:solidFill>
                <a:effectLst/>
                <a:uLnTx/>
                <a:uFillTx/>
                <a:latin typeface="微软雅黑"/>
                <a:ea typeface="微软雅黑"/>
                <a:cs typeface="+mn-cs"/>
              </a:rPr>
              <a:t>‹#›</a:t>
            </a:fld>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30426977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slideLayout" Target="../slideLayouts/slideLayout6.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19" Type="http://schemas.openxmlformats.org/officeDocument/2006/relationships/image" Target="../media/image6.tmp"/><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slideLayout" Target="../slideLayouts/slideLayout6.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tags" Target="../tags/tag94.xml"/><Relationship Id="rId2" Type="http://schemas.openxmlformats.org/officeDocument/2006/relationships/tags" Target="../tags/tag79.xml"/><Relationship Id="rId16" Type="http://schemas.openxmlformats.org/officeDocument/2006/relationships/tags" Target="../tags/tag93.xml"/><Relationship Id="rId1" Type="http://schemas.openxmlformats.org/officeDocument/2006/relationships/themeOverride" Target="../theme/themeOverride1.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tags" Target="../tags/tag92.xml"/><Relationship Id="rId10" Type="http://schemas.openxmlformats.org/officeDocument/2006/relationships/tags" Target="../tags/tag87.xml"/><Relationship Id="rId19" Type="http://schemas.openxmlformats.org/officeDocument/2006/relationships/image" Target="../media/image6.tmp"/><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slideLayout" Target="../slideLayouts/slideLayout6.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2" Type="http://schemas.openxmlformats.org/officeDocument/2006/relationships/tags" Target="../tags/tag95.xml"/><Relationship Id="rId16" Type="http://schemas.openxmlformats.org/officeDocument/2006/relationships/image" Target="../media/image6.tmp"/><Relationship Id="rId1" Type="http://schemas.openxmlformats.org/officeDocument/2006/relationships/vmlDrawing" Target="../drawings/vmlDrawing2.v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image" Target="../media/image8.wmf"/><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slideLayout" Target="../slideLayouts/slideLayout6.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6.tmp"/><Relationship Id="rId2" Type="http://schemas.openxmlformats.org/officeDocument/2006/relationships/tags" Target="../tags/tag107.xml"/><Relationship Id="rId16" Type="http://schemas.openxmlformats.org/officeDocument/2006/relationships/image" Target="../media/image12.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image" Target="../media/image9.png"/><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image" Target="../media/image9.png"/><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slideLayout" Target="../slideLayouts/slideLayout6.xml"/><Relationship Id="rId2" Type="http://schemas.openxmlformats.org/officeDocument/2006/relationships/tags" Target="../tags/tag119.xml"/><Relationship Id="rId16" Type="http://schemas.openxmlformats.org/officeDocument/2006/relationships/image" Target="../media/image6.tmp"/><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5" Type="http://schemas.openxmlformats.org/officeDocument/2006/relationships/tags" Target="../tags/tag122.xml"/><Relationship Id="rId15" Type="http://schemas.openxmlformats.org/officeDocument/2006/relationships/image" Target="../media/image14.png"/><Relationship Id="rId10" Type="http://schemas.openxmlformats.org/officeDocument/2006/relationships/tags" Target="../tags/tag127.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image" Target="../media/image18.png"/><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image" Target="../media/image15.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notesSlide" Target="../notesSlides/notesSlide5.xml"/><Relationship Id="rId5" Type="http://schemas.openxmlformats.org/officeDocument/2006/relationships/tags" Target="../tags/tag133.xml"/><Relationship Id="rId10" Type="http://schemas.openxmlformats.org/officeDocument/2006/relationships/slideLayout" Target="../slideLayouts/slideLayout6.xml"/><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image" Target="../media/image6.tmp"/></Relationships>
</file>

<file path=ppt/slides/_rels/slide24.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image" Target="../media/image18.png"/><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image" Target="../media/image15.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notesSlide" Target="../notesSlides/notesSlide6.xml"/><Relationship Id="rId5" Type="http://schemas.openxmlformats.org/officeDocument/2006/relationships/tags" Target="../tags/tag142.xml"/><Relationship Id="rId10" Type="http://schemas.openxmlformats.org/officeDocument/2006/relationships/slideLayout" Target="../slideLayouts/slideLayout6.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image" Target="../media/image6.tmp"/></Relationships>
</file>

<file path=ppt/slides/_rels/slide25.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image" Target="../media/image18.png"/><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image" Target="../media/image15.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notesSlide" Target="../notesSlides/notesSlide7.xml"/><Relationship Id="rId5" Type="http://schemas.openxmlformats.org/officeDocument/2006/relationships/tags" Target="../tags/tag151.xml"/><Relationship Id="rId10" Type="http://schemas.openxmlformats.org/officeDocument/2006/relationships/slideLayout" Target="../slideLayouts/slideLayout6.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image" Target="../media/image6.tmp"/></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image" Target="../media/image27.jpeg"/><Relationship Id="rId3" Type="http://schemas.openxmlformats.org/officeDocument/2006/relationships/tags" Target="../tags/tag158.xml"/><Relationship Id="rId7" Type="http://schemas.openxmlformats.org/officeDocument/2006/relationships/tags" Target="../tags/tag162.xml"/><Relationship Id="rId12" Type="http://schemas.microsoft.com/office/2007/relationships/hdphoto" Target="../media/hdphoto2.wdp"/><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26.png"/><Relationship Id="rId5" Type="http://schemas.openxmlformats.org/officeDocument/2006/relationships/tags" Target="../tags/tag160.xml"/><Relationship Id="rId15" Type="http://schemas.openxmlformats.org/officeDocument/2006/relationships/image" Target="../media/image6.tmp"/><Relationship Id="rId10" Type="http://schemas.openxmlformats.org/officeDocument/2006/relationships/slideLayout" Target="../slideLayouts/slideLayout6.xml"/><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image" Target="../media/image28.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image" Target="../media/image27.jpeg"/><Relationship Id="rId3" Type="http://schemas.openxmlformats.org/officeDocument/2006/relationships/tags" Target="../tags/tag167.xml"/><Relationship Id="rId7" Type="http://schemas.openxmlformats.org/officeDocument/2006/relationships/tags" Target="../tags/tag171.xml"/><Relationship Id="rId12" Type="http://schemas.microsoft.com/office/2007/relationships/hdphoto" Target="../media/hdphoto2.wdp"/><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image" Target="../media/image26.png"/><Relationship Id="rId5" Type="http://schemas.openxmlformats.org/officeDocument/2006/relationships/tags" Target="../tags/tag169.xml"/><Relationship Id="rId15" Type="http://schemas.openxmlformats.org/officeDocument/2006/relationships/image" Target="../media/image6.tmp"/><Relationship Id="rId10" Type="http://schemas.openxmlformats.org/officeDocument/2006/relationships/slideLayout" Target="../slideLayouts/slideLayout6.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image" Target="../media/image28.jpeg"/></Relationships>
</file>

<file path=ppt/slides/_rels/slide41.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tags" Target="../tags/tag186.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tags" Target="../tags/tag185.xml"/><Relationship Id="rId17" Type="http://schemas.openxmlformats.org/officeDocument/2006/relationships/image" Target="../media/image6.tmp"/><Relationship Id="rId2" Type="http://schemas.openxmlformats.org/officeDocument/2006/relationships/tags" Target="../tags/tag175.xml"/><Relationship Id="rId16" Type="http://schemas.openxmlformats.org/officeDocument/2006/relationships/slideLayout" Target="../slideLayouts/slideLayout6.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84.xml"/><Relationship Id="rId5" Type="http://schemas.openxmlformats.org/officeDocument/2006/relationships/tags" Target="../tags/tag178.xml"/><Relationship Id="rId15" Type="http://schemas.openxmlformats.org/officeDocument/2006/relationships/tags" Target="../tags/tag188.xml"/><Relationship Id="rId10" Type="http://schemas.openxmlformats.org/officeDocument/2006/relationships/tags" Target="../tags/tag183.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tags" Target="../tags/tag201.xml"/><Relationship Id="rId18" Type="http://schemas.openxmlformats.org/officeDocument/2006/relationships/slideLayout" Target="../slideLayouts/slideLayout6.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tags" Target="../tags/tag200.xml"/><Relationship Id="rId17" Type="http://schemas.openxmlformats.org/officeDocument/2006/relationships/tags" Target="../tags/tag205.xml"/><Relationship Id="rId2" Type="http://schemas.openxmlformats.org/officeDocument/2006/relationships/tags" Target="../tags/tag190.xml"/><Relationship Id="rId16" Type="http://schemas.openxmlformats.org/officeDocument/2006/relationships/tags" Target="../tags/tag204.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5" Type="http://schemas.openxmlformats.org/officeDocument/2006/relationships/tags" Target="../tags/tag193.xml"/><Relationship Id="rId15" Type="http://schemas.openxmlformats.org/officeDocument/2006/relationships/tags" Target="../tags/tag203.xml"/><Relationship Id="rId10" Type="http://schemas.openxmlformats.org/officeDocument/2006/relationships/tags" Target="../tags/tag198.xml"/><Relationship Id="rId19" Type="http://schemas.openxmlformats.org/officeDocument/2006/relationships/image" Target="../media/image6.tmp"/><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tags" Target="../tags/tag20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6.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slideLayout" Target="../slideLayouts/slideLayout6.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19" Type="http://schemas.openxmlformats.org/officeDocument/2006/relationships/image" Target="../media/image6.tmp"/><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8.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slideLayout" Target="../slideLayouts/slideLayout6.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 Type="http://schemas.openxmlformats.org/officeDocument/2006/relationships/tags" Target="../tags/tag29.xml"/><Relationship Id="rId16" Type="http://schemas.openxmlformats.org/officeDocument/2006/relationships/tags" Target="../tags/tag43.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19" Type="http://schemas.openxmlformats.org/officeDocument/2006/relationships/image" Target="../media/image6.tmp"/><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s>
</file>

<file path=ppt/slides/_rels/slide9.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slideLayout" Target="../slideLayouts/slideLayout6.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 Type="http://schemas.openxmlformats.org/officeDocument/2006/relationships/tags" Target="../tags/tag46.xml"/><Relationship Id="rId16" Type="http://schemas.openxmlformats.org/officeDocument/2006/relationships/tags" Target="../tags/tag60.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tags" Target="../tags/tag59.xml"/><Relationship Id="rId10" Type="http://schemas.openxmlformats.org/officeDocument/2006/relationships/tags" Target="../tags/tag54.xml"/><Relationship Id="rId19" Type="http://schemas.openxmlformats.org/officeDocument/2006/relationships/image" Target="../media/image6.tmp"/><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advTm="7040">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FNR</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是指 </a:t>
            </a:r>
          </a:p>
        </p:txBody>
      </p:sp>
      <p:sp>
        <p:nvSpPr>
          <p:cNvPr id="10" name="TextBox 9"/>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假阴性</a:t>
            </a:r>
          </a:p>
        </p:txBody>
      </p:sp>
      <p:sp>
        <p:nvSpPr>
          <p:cNvPr id="11" name="TextBox 10"/>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假阳性</a:t>
            </a:r>
          </a:p>
        </p:txBody>
      </p:sp>
      <p:sp>
        <p:nvSpPr>
          <p:cNvPr id="12" name="TextBox 11"/>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漏报率</a:t>
            </a:r>
          </a:p>
        </p:txBody>
      </p:sp>
      <p:sp>
        <p:nvSpPr>
          <p:cNvPr id="13" name="TextBox 12"/>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误报率</a:t>
            </a:r>
          </a:p>
        </p:txBody>
      </p:sp>
      <p:sp>
        <p:nvSpPr>
          <p:cNvPr id="14" name="矩形 13"/>
          <p:cNvSpPr>
            <a:spLocks noChangeAspect="1"/>
          </p:cNvSpPr>
          <p:nvPr>
            <p:custDataLst>
              <p:tags r:id="rId7"/>
            </p:custDataLst>
          </p:nvPr>
        </p:nvSpPr>
        <p:spPr bwMode="auto">
          <a:xfrm>
            <a:off x="1114425" y="2850356"/>
            <a:ext cx="514350" cy="514350"/>
          </a:xfrm>
          <a:prstGeom prst="rect">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a:spLocks noChangeAspect="1"/>
          </p:cNvSpPr>
          <p:nvPr>
            <p:custDataLst>
              <p:tags r:id="rId8"/>
            </p:custDataLst>
          </p:nvPr>
        </p:nvSpPr>
        <p:spPr bwMode="auto">
          <a:xfrm>
            <a:off x="1114425" y="3707606"/>
            <a:ext cx="514350" cy="514350"/>
          </a:xfrm>
          <a:prstGeom prst="rect">
            <a:avLst/>
          </a:prstGeom>
          <a:solidFill>
            <a:srgbClr val="808080"/>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矩形 15"/>
          <p:cNvSpPr>
            <a:spLocks noChangeAspect="1"/>
          </p:cNvSpPr>
          <p:nvPr>
            <p:custDataLst>
              <p:tags r:id="rId9"/>
            </p:custDataLst>
          </p:nvPr>
        </p:nvSpPr>
        <p:spPr bwMode="auto">
          <a:xfrm>
            <a:off x="1114425" y="4564856"/>
            <a:ext cx="514350" cy="514350"/>
          </a:xfrm>
          <a:prstGeom prst="rect">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矩形 16"/>
          <p:cNvSpPr>
            <a:spLocks noChangeAspect="1"/>
          </p:cNvSpPr>
          <p:nvPr>
            <p:custDataLst>
              <p:tags r:id="rId10"/>
            </p:custDataLst>
          </p:nvPr>
        </p:nvSpPr>
        <p:spPr bwMode="auto">
          <a:xfrm>
            <a:off x="1114425" y="5422106"/>
            <a:ext cx="514350" cy="514350"/>
          </a:xfrm>
          <a:prstGeom prst="rect">
            <a:avLst/>
          </a:prstGeom>
          <a:solidFill>
            <a:srgbClr val="808080"/>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5" name="Group 4">
            <a:extLst>
              <a:ext uri="{FF2B5EF4-FFF2-40B4-BE49-F238E27FC236}">
                <a16:creationId xmlns:a16="http://schemas.microsoft.com/office/drawing/2014/main" id="{AEF3E1A0-5319-4C69-9A8F-C09A8A4B713D}"/>
              </a:ext>
            </a:extLst>
          </p:cNvPr>
          <p:cNvGraphicFramePr>
            <a:graphicFrameLocks noGrp="1"/>
          </p:cNvGraphicFramePr>
          <p:nvPr>
            <p:extLst>
              <p:ext uri="{D42A27DB-BD31-4B8C-83A1-F6EECF244321}">
                <p14:modId xmlns:p14="http://schemas.microsoft.com/office/powerpoint/2010/main" val="3732510889"/>
              </p:ext>
            </p:extLst>
          </p:nvPr>
        </p:nvGraphicFramePr>
        <p:xfrm>
          <a:off x="3203848" y="980728"/>
          <a:ext cx="5544616" cy="2194146"/>
        </p:xfrm>
        <a:graphic>
          <a:graphicData uri="http://schemas.openxmlformats.org/drawingml/2006/table">
            <a:tbl>
              <a:tblPr/>
              <a:tblGrid>
                <a:gridCol w="1386154">
                  <a:extLst>
                    <a:ext uri="{9D8B030D-6E8A-4147-A177-3AD203B41FA5}">
                      <a16:colId xmlns:a16="http://schemas.microsoft.com/office/drawing/2014/main" val="1188777091"/>
                    </a:ext>
                  </a:extLst>
                </a:gridCol>
                <a:gridCol w="1386154">
                  <a:extLst>
                    <a:ext uri="{9D8B030D-6E8A-4147-A177-3AD203B41FA5}">
                      <a16:colId xmlns:a16="http://schemas.microsoft.com/office/drawing/2014/main" val="2327735614"/>
                    </a:ext>
                  </a:extLst>
                </a:gridCol>
                <a:gridCol w="1386154">
                  <a:extLst>
                    <a:ext uri="{9D8B030D-6E8A-4147-A177-3AD203B41FA5}">
                      <a16:colId xmlns:a16="http://schemas.microsoft.com/office/drawing/2014/main" val="4127642479"/>
                    </a:ext>
                  </a:extLst>
                </a:gridCol>
                <a:gridCol w="1386154">
                  <a:extLst>
                    <a:ext uri="{9D8B030D-6E8A-4147-A177-3AD203B41FA5}">
                      <a16:colId xmlns:a16="http://schemas.microsoft.com/office/drawing/2014/main" val="4006260876"/>
                    </a:ext>
                  </a:extLst>
                </a:gridCol>
              </a:tblGrid>
              <a:tr h="401732">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8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5194" marR="65194" marT="32600" marB="3260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PREDICTED CLASS</a:t>
                      </a:r>
                    </a:p>
                  </a:txBody>
                  <a:tcPr marL="80010" marR="80010" marT="40005" marB="400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7557583"/>
                  </a:ext>
                </a:extLst>
              </a:tr>
              <a:tr h="512222">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ACTUAL</a:t>
                      </a:r>
                      <a:b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CLASS</a:t>
                      </a:r>
                    </a:p>
                  </a:txBody>
                  <a:tcPr marL="80010" marR="80010" marT="40005" marB="400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00B0F0"/>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313868363"/>
                  </a:ext>
                </a:extLst>
              </a:tr>
              <a:tr h="6400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b</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72189781"/>
                  </a:ext>
                </a:extLst>
              </a:tr>
              <a:tr h="6400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b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d</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607764171"/>
                  </a:ext>
                </a:extLst>
              </a:tr>
            </a:tbl>
          </a:graphicData>
        </a:graphic>
      </p:graphicFrame>
      <p:sp>
        <p:nvSpPr>
          <p:cNvPr id="26" name="圆角矩形 14">
            <a:extLst>
              <a:ext uri="{FF2B5EF4-FFF2-40B4-BE49-F238E27FC236}">
                <a16:creationId xmlns:a16="http://schemas.microsoft.com/office/drawing/2014/main" id="{5FD27CA2-22B2-49E8-8CC1-3B88DB16B8B9}"/>
              </a:ext>
            </a:extLst>
          </p:cNvPr>
          <p:cNvSpPr/>
          <p:nvPr>
            <p:custDataLst>
              <p:tags r:id="rId11"/>
            </p:custDataLst>
          </p:nvPr>
        </p:nvSpPr>
        <p:spPr bwMode="auto">
          <a:xfrm>
            <a:off x="6172200" y="6093296"/>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3" name="组合 22"/>
          <p:cNvGrpSpPr/>
          <p:nvPr>
            <p:custDataLst>
              <p:tags r:id="rId12"/>
            </p:custDataLst>
          </p:nvPr>
        </p:nvGrpSpPr>
        <p:grpSpPr>
          <a:xfrm>
            <a:off x="0" y="0"/>
            <a:ext cx="9144000" cy="635000"/>
            <a:chOff x="0" y="0"/>
            <a:chExt cx="9144000" cy="635000"/>
          </a:xfrm>
        </p:grpSpPr>
        <p:sp>
          <p:nvSpPr>
            <p:cNvPr id="19"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22"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8" name="图片 7"/>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51185818"/>
      </p:ext>
    </p:extLst>
  </p:cSld>
  <p:clrMapOvr>
    <a:masterClrMapping/>
  </p:clrMapOvr>
  <p:transition spd="med">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3">
            <a:extLst>
              <a:ext uri="{FF2B5EF4-FFF2-40B4-BE49-F238E27FC236}">
                <a16:creationId xmlns:a16="http://schemas.microsoft.com/office/drawing/2014/main" id="{B316D713-6624-4754-AC15-59E775AE2A01}"/>
              </a:ext>
            </a:extLst>
          </p:cNvPr>
          <p:cNvSpPr>
            <a:spLocks noGrp="1" noChangeArrowheads="1"/>
          </p:cNvSpPr>
          <p:nvPr>
            <p:ph type="body" idx="4294967295"/>
          </p:nvPr>
        </p:nvSpPr>
        <p:spPr>
          <a:xfrm>
            <a:off x="252000" y="756000"/>
            <a:ext cx="8640000" cy="1171090"/>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两个广泛使用的度量 </a:t>
            </a:r>
          </a:p>
          <a:p>
            <a:pPr lvl="1">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 召回率（</a:t>
            </a:r>
            <a:r>
              <a:rPr lang="zh-CN" altLang="en-US" sz="2200">
                <a:sym typeface="Times New Roman" panose="02020603050405020304" pitchFamily="18" charset="0"/>
              </a:rPr>
              <a:t>查全率，</a:t>
            </a:r>
            <a:r>
              <a:rPr lang="en-US" altLang="zh-CN" sz="2200" dirty="0">
                <a:sym typeface="Times New Roman" panose="02020603050405020304" pitchFamily="18" charset="0"/>
              </a:rPr>
              <a:t>recall</a:t>
            </a:r>
            <a:r>
              <a:rPr lang="zh-CN" altLang="en-US" sz="2200" dirty="0">
                <a:sym typeface="Times New Roman" panose="02020603050405020304" pitchFamily="18" charset="0"/>
              </a:rPr>
              <a:t>）和精确率（</a:t>
            </a:r>
            <a:r>
              <a:rPr lang="zh-CN" altLang="en-US" sz="2200">
                <a:sym typeface="Times New Roman" panose="02020603050405020304" pitchFamily="18" charset="0"/>
              </a:rPr>
              <a:t>查准率，</a:t>
            </a:r>
            <a:r>
              <a:rPr lang="en-US" altLang="zh-CN" sz="2200" dirty="0">
                <a:sym typeface="Times New Roman" panose="02020603050405020304" pitchFamily="18" charset="0"/>
              </a:rPr>
              <a:t>precision</a:t>
            </a:r>
            <a:r>
              <a:rPr lang="zh-CN" altLang="en-US" sz="2200">
                <a:sym typeface="Times New Roman" panose="02020603050405020304" pitchFamily="18" charset="0"/>
              </a:rPr>
              <a:t>） </a:t>
            </a:r>
            <a:endParaRPr lang="zh-CN" altLang="en-US" sz="2200" dirty="0">
              <a:sym typeface="Times New Roman" panose="02020603050405020304" pitchFamily="18" charset="0"/>
            </a:endParaRPr>
          </a:p>
        </p:txBody>
      </p:sp>
      <p:sp>
        <p:nvSpPr>
          <p:cNvPr id="14343" name="Rectangle 5">
            <a:extLst>
              <a:ext uri="{FF2B5EF4-FFF2-40B4-BE49-F238E27FC236}">
                <a16:creationId xmlns:a16="http://schemas.microsoft.com/office/drawing/2014/main" id="{8D82F777-D2BB-4AED-A326-9D079A4C06D2}"/>
              </a:ext>
            </a:extLst>
          </p:cNvPr>
          <p:cNvSpPr>
            <a:spLocks noChangeArrowheads="1"/>
          </p:cNvSpPr>
          <p:nvPr/>
        </p:nvSpPr>
        <p:spPr bwMode="auto">
          <a:xfrm>
            <a:off x="0" y="3021956"/>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ea typeface="微软雅黑" panose="020B0503020204020204" pitchFamily="34" charset="-122"/>
              <a:sym typeface="Times New Roman" panose="02020603050405020304" pitchFamily="18" charset="0"/>
            </a:endParaRPr>
          </a:p>
        </p:txBody>
      </p:sp>
      <p:graphicFrame>
        <p:nvGraphicFramePr>
          <p:cNvPr id="14344" name="Object 4">
            <a:extLst>
              <a:ext uri="{FF2B5EF4-FFF2-40B4-BE49-F238E27FC236}">
                <a16:creationId xmlns:a16="http://schemas.microsoft.com/office/drawing/2014/main" id="{D7650B7E-357C-445E-9CDC-93B9642F5351}"/>
              </a:ext>
            </a:extLst>
          </p:cNvPr>
          <p:cNvGraphicFramePr>
            <a:graphicFrameLocks noChangeAspect="1"/>
          </p:cNvGraphicFramePr>
          <p:nvPr>
            <p:extLst>
              <p:ext uri="{D42A27DB-BD31-4B8C-83A1-F6EECF244321}">
                <p14:modId xmlns:p14="http://schemas.microsoft.com/office/powerpoint/2010/main" val="3944765325"/>
              </p:ext>
            </p:extLst>
          </p:nvPr>
        </p:nvGraphicFramePr>
        <p:xfrm>
          <a:off x="3325131" y="1927090"/>
          <a:ext cx="2493738" cy="1501910"/>
        </p:xfrm>
        <a:graphic>
          <a:graphicData uri="http://schemas.openxmlformats.org/presentationml/2006/ole">
            <mc:AlternateContent xmlns:mc="http://schemas.openxmlformats.org/markup-compatibility/2006">
              <mc:Choice xmlns:v="urn:schemas-microsoft-com:vml" Requires="v">
                <p:oleObj spid="_x0000_s14647" name="Equation" r:id="rId4" imgW="1117115" imgH="672808" progId="Equation.DSMT4">
                  <p:embed/>
                </p:oleObj>
              </mc:Choice>
              <mc:Fallback>
                <p:oleObj name="Equation" r:id="rId4" imgW="1117115" imgH="672808"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5131" y="1927090"/>
                        <a:ext cx="2493738" cy="1501910"/>
                      </a:xfrm>
                      <a:prstGeom prst="rect">
                        <a:avLst/>
                      </a:prstGeom>
                      <a:noFill/>
                      <a:ln>
                        <a:noFill/>
                      </a:ln>
                    </p:spPr>
                  </p:pic>
                </p:oleObj>
              </mc:Fallback>
            </mc:AlternateContent>
          </a:graphicData>
        </a:graphic>
      </p:graphicFrame>
      <p:sp>
        <p:nvSpPr>
          <p:cNvPr id="14345" name="Rectangle 7">
            <a:extLst>
              <a:ext uri="{FF2B5EF4-FFF2-40B4-BE49-F238E27FC236}">
                <a16:creationId xmlns:a16="http://schemas.microsoft.com/office/drawing/2014/main" id="{360D1143-A428-4E4A-8D57-E3B5E4FB3E6C}"/>
              </a:ext>
            </a:extLst>
          </p:cNvPr>
          <p:cNvSpPr>
            <a:spLocks noChangeArrowheads="1"/>
          </p:cNvSpPr>
          <p:nvPr/>
        </p:nvSpPr>
        <p:spPr bwMode="auto">
          <a:xfrm>
            <a:off x="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ea typeface="微软雅黑" panose="020B0503020204020204" pitchFamily="34" charset="-122"/>
              <a:sym typeface="Times New Roman" panose="02020603050405020304" pitchFamily="18" charset="0"/>
            </a:endParaRPr>
          </a:p>
        </p:txBody>
      </p:sp>
      <p:sp>
        <p:nvSpPr>
          <p:cNvPr id="13" name="Rectangle 2">
            <a:extLst>
              <a:ext uri="{FF2B5EF4-FFF2-40B4-BE49-F238E27FC236}">
                <a16:creationId xmlns:a16="http://schemas.microsoft.com/office/drawing/2014/main" id="{886617A4-5A3C-4020-9A1F-D1D57264C688}"/>
              </a:ext>
            </a:extLst>
          </p:cNvPr>
          <p:cNvSpPr txBox="1">
            <a:spLocks noChangeArrowheads="1"/>
          </p:cNvSpPr>
          <p:nvPr/>
        </p:nvSpPr>
        <p:spPr>
          <a:xfrm>
            <a:off x="755576" y="108000"/>
            <a:ext cx="73914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kumimoji="0"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1.2 </a:t>
            </a:r>
            <a:r>
              <a:rPr kumimoji="0"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其它度量</a:t>
            </a:r>
            <a:endParaRPr kumimoji="0"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6" name="Group 4">
            <a:extLst>
              <a:ext uri="{FF2B5EF4-FFF2-40B4-BE49-F238E27FC236}">
                <a16:creationId xmlns:a16="http://schemas.microsoft.com/office/drawing/2014/main" id="{86A29BA7-ED4F-48E5-91AD-EA3F35C48D98}"/>
              </a:ext>
            </a:extLst>
          </p:cNvPr>
          <p:cNvGraphicFramePr>
            <a:graphicFrameLocks noGrp="1"/>
          </p:cNvGraphicFramePr>
          <p:nvPr>
            <p:extLst>
              <p:ext uri="{D42A27DB-BD31-4B8C-83A1-F6EECF244321}">
                <p14:modId xmlns:p14="http://schemas.microsoft.com/office/powerpoint/2010/main" val="2955176617"/>
              </p:ext>
            </p:extLst>
          </p:nvPr>
        </p:nvGraphicFramePr>
        <p:xfrm>
          <a:off x="683568" y="3580007"/>
          <a:ext cx="7776864" cy="3078088"/>
        </p:xfrm>
        <a:graphic>
          <a:graphicData uri="http://schemas.openxmlformats.org/drawingml/2006/table">
            <a:tbl>
              <a:tblPr/>
              <a:tblGrid>
                <a:gridCol w="1944216">
                  <a:extLst>
                    <a:ext uri="{9D8B030D-6E8A-4147-A177-3AD203B41FA5}">
                      <a16:colId xmlns:a16="http://schemas.microsoft.com/office/drawing/2014/main" val="1188777091"/>
                    </a:ext>
                  </a:extLst>
                </a:gridCol>
                <a:gridCol w="1944216">
                  <a:extLst>
                    <a:ext uri="{9D8B030D-6E8A-4147-A177-3AD203B41FA5}">
                      <a16:colId xmlns:a16="http://schemas.microsoft.com/office/drawing/2014/main" val="2327735614"/>
                    </a:ext>
                  </a:extLst>
                </a:gridCol>
                <a:gridCol w="1944216">
                  <a:extLst>
                    <a:ext uri="{9D8B030D-6E8A-4147-A177-3AD203B41FA5}">
                      <a16:colId xmlns:a16="http://schemas.microsoft.com/office/drawing/2014/main" val="4127642479"/>
                    </a:ext>
                  </a:extLst>
                </a:gridCol>
                <a:gridCol w="1944216">
                  <a:extLst>
                    <a:ext uri="{9D8B030D-6E8A-4147-A177-3AD203B41FA5}">
                      <a16:colId xmlns:a16="http://schemas.microsoft.com/office/drawing/2014/main" val="4006260876"/>
                    </a:ext>
                  </a:extLst>
                </a:gridCol>
              </a:tblGrid>
              <a:tr h="624525">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20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25" marB="4572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PREDICTED CLASS</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7557583"/>
                  </a:ext>
                </a:extLst>
              </a:tr>
              <a:tr h="796289">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ACTUAL</a:t>
                      </a:r>
                      <a:br>
                        <a:rPr kumimoji="0" lang="en-US" altLang="zh-CN" sz="20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20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CLASS</a:t>
                      </a:r>
                    </a:p>
                  </a:txBody>
                  <a:tcPr marT="45725" marB="4572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00B0F0"/>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313868363"/>
                  </a:ext>
                </a:extLst>
              </a:tr>
              <a:tr h="828637">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a:t>
                      </a:r>
                      <a:b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20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b</a:t>
                      </a:r>
                      <a:b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20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72189781"/>
                  </a:ext>
                </a:extLst>
              </a:tr>
              <a:tr h="828637">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b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d</a:t>
                      </a:r>
                      <a:b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20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607764171"/>
                  </a:ext>
                </a:extLst>
              </a:tr>
            </a:tbl>
          </a:graphicData>
        </a:graphic>
      </p:graphicFrame>
    </p:spTree>
  </p:cSld>
  <p:clrMapOvr>
    <a:masterClrMapping/>
  </p:clrMapOvr>
  <p:transition spd="med">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p:cNvSpPr txBox="1"/>
          <p:nvPr>
            <p:custDataLst>
              <p:tags r:id="rId3"/>
            </p:custDataLst>
          </p:nvPr>
        </p:nvSpPr>
        <p:spPr>
          <a:xfrm>
            <a:off x="3811905" y="2517900"/>
            <a:ext cx="1363785" cy="504056"/>
          </a:xfrm>
          <a:prstGeom prst="rect">
            <a:avLst/>
          </a:prstGeom>
          <a:noFill/>
        </p:spPr>
        <p:txBody>
          <a:bodyPr vert="horz" wrap="square" rtlCol="0" anchor="ctr" anchorCtr="0">
            <a:noAutofit/>
          </a:bodyPr>
          <a:lstStyle/>
          <a:p>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圆角矩形 8"/>
          <p:cNvSpPr/>
          <p:nvPr>
            <p:custDataLst>
              <p:tags r:id="rId4"/>
            </p:custDataLst>
          </p:nvPr>
        </p:nvSpPr>
        <p:spPr bwMode="auto">
          <a:xfrm>
            <a:off x="6694788" y="5906980"/>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15" name="矩形 14"/>
          <p:cNvSpPr/>
          <p:nvPr>
            <p:custDataLst>
              <p:tags r:id="rId5"/>
            </p:custDataLst>
          </p:nvPr>
        </p:nvSpPr>
        <p:spPr bwMode="auto">
          <a:xfrm>
            <a:off x="0" y="6472760"/>
            <a:ext cx="9144000" cy="365760"/>
          </a:xfrm>
          <a:prstGeom prst="rect">
            <a:avLst/>
          </a:prstGeom>
          <a:solidFill>
            <a:srgbClr val="FBFAEF"/>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eaLnBrk="1" hangingPunct="1"/>
            <a:r>
              <a:rPr kumimoji="1"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1"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1"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17" name="Rectangle 3">
            <a:extLst>
              <a:ext uri="{FF2B5EF4-FFF2-40B4-BE49-F238E27FC236}">
                <a16:creationId xmlns:a16="http://schemas.microsoft.com/office/drawing/2014/main" id="{B316D713-6624-4754-AC15-59E775AE2A01}"/>
              </a:ext>
            </a:extLst>
          </p:cNvPr>
          <p:cNvSpPr txBox="1">
            <a:spLocks noChangeArrowheads="1"/>
          </p:cNvSpPr>
          <p:nvPr/>
        </p:nvSpPr>
        <p:spPr>
          <a:xfrm>
            <a:off x="252000" y="756000"/>
            <a:ext cx="8640000" cy="5667001"/>
          </a:xfrm>
          <a:prstGeom prst="rect">
            <a:avLst/>
          </a:prstGeom>
        </p:spPr>
        <p:txBody>
          <a:bodyPr>
            <a:spAutoFit/>
          </a:bodyPr>
          <a:lstStyle>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a:solidFill>
                  <a:schemeClr val="tx1">
                    <a:lumMod val="85000"/>
                    <a:lumOff val="15000"/>
                  </a:schemeClr>
                </a:solidFill>
                <a:latin typeface="+mn-lt"/>
                <a:ea typeface="+mn-ea"/>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30000"/>
              </a:lnSpc>
            </a:pPr>
            <a:r>
              <a:rPr lang="zh-CN" altLang="en-US" sz="2200" dirty="0">
                <a:sym typeface="Times New Roman" panose="02020603050405020304" pitchFamily="18" charset="0"/>
              </a:rPr>
              <a:t>假设我们手</a:t>
            </a:r>
            <a:r>
              <a:rPr lang="zh-CN" altLang="en-US" sz="2200">
                <a:sym typeface="Times New Roman" panose="02020603050405020304" pitchFamily="18" charset="0"/>
              </a:rPr>
              <a:t>上有</a:t>
            </a:r>
            <a:r>
              <a:rPr lang="en-US" altLang="zh-CN" sz="2200" dirty="0">
                <a:sym typeface="Times New Roman" panose="02020603050405020304" pitchFamily="18" charset="0"/>
              </a:rPr>
              <a:t>60</a:t>
            </a:r>
            <a:r>
              <a:rPr lang="zh-CN" altLang="en-US" sz="2200" dirty="0">
                <a:sym typeface="Times New Roman" panose="02020603050405020304" pitchFamily="18" charset="0"/>
              </a:rPr>
              <a:t>个正</a:t>
            </a:r>
            <a:r>
              <a:rPr lang="zh-CN" altLang="en-US" sz="2200">
                <a:sym typeface="Times New Roman" panose="02020603050405020304" pitchFamily="18" charset="0"/>
              </a:rPr>
              <a:t>样本，</a:t>
            </a:r>
            <a:r>
              <a:rPr lang="en-US" altLang="zh-CN" sz="2200" dirty="0">
                <a:sym typeface="Times New Roman" panose="02020603050405020304" pitchFamily="18" charset="0"/>
              </a:rPr>
              <a:t>40</a:t>
            </a:r>
            <a:r>
              <a:rPr lang="zh-CN" altLang="en-US" sz="2200" dirty="0">
                <a:sym typeface="Times New Roman" panose="02020603050405020304" pitchFamily="18" charset="0"/>
              </a:rPr>
              <a:t>个负样本，我们要找出所有的正样本，系统</a:t>
            </a:r>
            <a:r>
              <a:rPr lang="zh-CN" altLang="en-US" sz="2200">
                <a:sym typeface="Times New Roman" panose="02020603050405020304" pitchFamily="18" charset="0"/>
              </a:rPr>
              <a:t>查找出</a:t>
            </a:r>
            <a:r>
              <a:rPr lang="en-US" altLang="zh-CN" sz="2200" dirty="0">
                <a:sym typeface="Times New Roman" panose="02020603050405020304" pitchFamily="18" charset="0"/>
              </a:rPr>
              <a:t>50</a:t>
            </a:r>
            <a:r>
              <a:rPr lang="zh-CN" altLang="en-US" sz="2200" dirty="0">
                <a:sym typeface="Times New Roman" panose="02020603050405020304" pitchFamily="18" charset="0"/>
              </a:rPr>
              <a:t>个，</a:t>
            </a:r>
            <a:r>
              <a:rPr lang="zh-CN" altLang="en-US" sz="2200">
                <a:sym typeface="Times New Roman" panose="02020603050405020304" pitchFamily="18" charset="0"/>
              </a:rPr>
              <a:t>其中只有</a:t>
            </a:r>
            <a:r>
              <a:rPr lang="en-US" altLang="zh-CN" sz="2200" dirty="0">
                <a:sym typeface="Times New Roman" panose="02020603050405020304" pitchFamily="18" charset="0"/>
              </a:rPr>
              <a:t>40</a:t>
            </a:r>
            <a:r>
              <a:rPr lang="zh-CN" altLang="en-US" sz="2200" dirty="0">
                <a:sym typeface="Times New Roman" panose="02020603050405020304" pitchFamily="18" charset="0"/>
              </a:rPr>
              <a:t>个是真正的正样本，计算上述各</a:t>
            </a:r>
            <a:r>
              <a:rPr lang="zh-CN" altLang="en-US" sz="2200">
                <a:sym typeface="Times New Roman" panose="02020603050405020304" pitchFamily="18" charset="0"/>
              </a:rPr>
              <a:t>指标。</a:t>
            </a:r>
            <a:endParaRPr lang="en-US" altLang="zh-CN" sz="2200">
              <a:sym typeface="Times New Roman" panose="02020603050405020304" pitchFamily="18" charset="0"/>
            </a:endParaRPr>
          </a:p>
          <a:p>
            <a:pPr>
              <a:lnSpc>
                <a:spcPct val="100000"/>
              </a:lnSpc>
            </a:pPr>
            <a:endParaRPr lang="en-US" altLang="zh-CN" sz="2000" dirty="0">
              <a:sym typeface="Times New Roman" panose="02020603050405020304" pitchFamily="18" charset="0"/>
            </a:endParaRPr>
          </a:p>
          <a:p>
            <a:pPr lvl="1">
              <a:lnSpc>
                <a:spcPct val="130000"/>
              </a:lnSpc>
            </a:pPr>
            <a:r>
              <a:rPr lang="en-US" altLang="zh-CN" sz="2000" dirty="0">
                <a:sym typeface="Times New Roman" panose="02020603050405020304" pitchFamily="18" charset="0"/>
              </a:rPr>
              <a:t>TP: </a:t>
            </a:r>
            <a:r>
              <a:rPr lang="zh-CN" altLang="en-US" sz="2000" dirty="0">
                <a:sym typeface="Times New Roman" panose="02020603050405020304" pitchFamily="18" charset="0"/>
              </a:rPr>
              <a:t>将正类预测为正类数</a:t>
            </a:r>
            <a:r>
              <a:rPr lang="zh-CN" altLang="en-US" sz="2000">
                <a:sym typeface="Times New Roman" panose="02020603050405020304" pitchFamily="18" charset="0"/>
              </a:rPr>
              <a:t>：  </a:t>
            </a:r>
            <a:endParaRPr lang="en-US" altLang="zh-CN" sz="2000" dirty="0">
              <a:sym typeface="Times New Roman" panose="02020603050405020304" pitchFamily="18" charset="0"/>
            </a:endParaRPr>
          </a:p>
          <a:p>
            <a:pPr lvl="1">
              <a:lnSpc>
                <a:spcPct val="130000"/>
              </a:lnSpc>
            </a:pPr>
            <a:r>
              <a:rPr lang="en-US" altLang="zh-CN" sz="2000" dirty="0">
                <a:sym typeface="Times New Roman" panose="02020603050405020304" pitchFamily="18" charset="0"/>
              </a:rPr>
              <a:t>FN: </a:t>
            </a:r>
            <a:r>
              <a:rPr lang="zh-CN" altLang="en-US" sz="2000" dirty="0">
                <a:sym typeface="Times New Roman" panose="02020603050405020304" pitchFamily="18" charset="0"/>
              </a:rPr>
              <a:t>将正类预测为负类数</a:t>
            </a:r>
            <a:r>
              <a:rPr lang="zh-CN" altLang="en-US" sz="2000">
                <a:sym typeface="Times New Roman" panose="02020603050405020304" pitchFamily="18" charset="0"/>
              </a:rPr>
              <a:t>：  </a:t>
            </a:r>
            <a:r>
              <a:rPr lang="en-US" altLang="zh-CN" sz="2000" dirty="0">
                <a:sym typeface="Times New Roman" panose="02020603050405020304" pitchFamily="18" charset="0"/>
              </a:rPr>
              <a:t> </a:t>
            </a:r>
          </a:p>
          <a:p>
            <a:pPr lvl="1">
              <a:lnSpc>
                <a:spcPct val="130000"/>
              </a:lnSpc>
            </a:pPr>
            <a:r>
              <a:rPr lang="en-US" altLang="zh-CN" sz="2000" dirty="0">
                <a:sym typeface="Times New Roman" panose="02020603050405020304" pitchFamily="18" charset="0"/>
              </a:rPr>
              <a:t>FP: </a:t>
            </a:r>
            <a:r>
              <a:rPr lang="zh-CN" altLang="en-US" sz="2000" dirty="0">
                <a:sym typeface="Times New Roman" panose="02020603050405020304" pitchFamily="18" charset="0"/>
              </a:rPr>
              <a:t>将负类预测为正</a:t>
            </a:r>
            <a:r>
              <a:rPr lang="zh-CN" altLang="en-US" sz="2000">
                <a:sym typeface="Times New Roman" panose="02020603050405020304" pitchFamily="18" charset="0"/>
              </a:rPr>
              <a:t>类数：</a:t>
            </a:r>
            <a:endParaRPr lang="en-US" altLang="zh-CN" sz="2000" dirty="0">
              <a:sym typeface="Times New Roman" panose="02020603050405020304" pitchFamily="18" charset="0"/>
            </a:endParaRPr>
          </a:p>
          <a:p>
            <a:pPr lvl="1">
              <a:lnSpc>
                <a:spcPct val="130000"/>
              </a:lnSpc>
            </a:pPr>
            <a:r>
              <a:rPr lang="en-US" altLang="zh-CN" sz="2000" dirty="0">
                <a:sym typeface="Times New Roman" panose="02020603050405020304" pitchFamily="18" charset="0"/>
              </a:rPr>
              <a:t>TN: </a:t>
            </a:r>
            <a:r>
              <a:rPr lang="zh-CN" altLang="en-US" sz="2000" dirty="0">
                <a:sym typeface="Times New Roman" panose="02020603050405020304" pitchFamily="18" charset="0"/>
              </a:rPr>
              <a:t>将负类预测为负</a:t>
            </a:r>
            <a:r>
              <a:rPr lang="zh-CN" altLang="en-US" sz="2000">
                <a:sym typeface="Times New Roman" panose="02020603050405020304" pitchFamily="18" charset="0"/>
              </a:rPr>
              <a:t>类数：</a:t>
            </a:r>
            <a:endParaRPr lang="en-US" altLang="zh-CN" sz="2000" dirty="0">
              <a:sym typeface="Times New Roman" panose="02020603050405020304" pitchFamily="18" charset="0"/>
            </a:endParaRPr>
          </a:p>
          <a:p>
            <a:pPr marL="457200" lvl="1" indent="0">
              <a:lnSpc>
                <a:spcPct val="100000"/>
              </a:lnSpc>
              <a:buNone/>
            </a:pPr>
            <a:endParaRPr lang="en-US" altLang="zh-CN" sz="2000" dirty="0">
              <a:sym typeface="Times New Roman" panose="02020603050405020304" pitchFamily="18" charset="0"/>
            </a:endParaRPr>
          </a:p>
          <a:p>
            <a:pPr lvl="1">
              <a:lnSpc>
                <a:spcPct val="130000"/>
              </a:lnSpc>
            </a:pPr>
            <a:r>
              <a:rPr lang="zh-CN" altLang="en-US" sz="2000">
                <a:sym typeface="Times New Roman" panose="02020603050405020304" pitchFamily="18" charset="0"/>
              </a:rPr>
              <a:t>准确率</a:t>
            </a:r>
            <a:r>
              <a:rPr lang="en-US" altLang="zh-CN" sz="2000" dirty="0">
                <a:sym typeface="Times New Roman" panose="02020603050405020304" pitchFamily="18" charset="0"/>
              </a:rPr>
              <a:t>(accuracy) = </a:t>
            </a:r>
            <a:r>
              <a:rPr lang="zh-CN" altLang="en-US" sz="2000" dirty="0">
                <a:sym typeface="Times New Roman" panose="02020603050405020304" pitchFamily="18" charset="0"/>
              </a:rPr>
              <a:t>预测</a:t>
            </a:r>
            <a:r>
              <a:rPr lang="zh-CN" altLang="en-US" sz="2000">
                <a:sym typeface="Times New Roman" panose="02020603050405020304" pitchFamily="18" charset="0"/>
              </a:rPr>
              <a:t>对的</a:t>
            </a:r>
            <a:r>
              <a:rPr lang="en-US" altLang="zh-CN" sz="2000" dirty="0">
                <a:sym typeface="Times New Roman" panose="02020603050405020304" pitchFamily="18" charset="0"/>
              </a:rPr>
              <a:t>/</a:t>
            </a:r>
            <a:r>
              <a:rPr lang="zh-CN" altLang="en-US" sz="2000">
                <a:sym typeface="Times New Roman" panose="02020603050405020304" pitchFamily="18" charset="0"/>
              </a:rPr>
              <a:t>所有 </a:t>
            </a:r>
            <a:r>
              <a:rPr lang="en-US" altLang="zh-CN" sz="2000" dirty="0">
                <a:sym typeface="Times New Roman" panose="02020603050405020304" pitchFamily="18" charset="0"/>
              </a:rPr>
              <a:t>= (TP+TN)/(TP+FN+FP+TN) = </a:t>
            </a:r>
          </a:p>
          <a:p>
            <a:pPr lvl="1">
              <a:lnSpc>
                <a:spcPct val="130000"/>
              </a:lnSpc>
            </a:pPr>
            <a:r>
              <a:rPr lang="zh-CN" altLang="en-US" sz="2000">
                <a:sym typeface="Times New Roman" panose="02020603050405020304" pitchFamily="18" charset="0"/>
              </a:rPr>
              <a:t>精确率</a:t>
            </a:r>
            <a:r>
              <a:rPr lang="en-US" altLang="zh-CN" sz="2000" dirty="0">
                <a:sym typeface="Times New Roman" panose="02020603050405020304" pitchFamily="18" charset="0"/>
              </a:rPr>
              <a:t>(precision) = TP/(TP+FP) = </a:t>
            </a:r>
          </a:p>
          <a:p>
            <a:pPr lvl="1">
              <a:lnSpc>
                <a:spcPct val="130000"/>
              </a:lnSpc>
            </a:pPr>
            <a:r>
              <a:rPr lang="zh-CN" altLang="en-US" sz="2000">
                <a:sym typeface="Times New Roman" panose="02020603050405020304" pitchFamily="18" charset="0"/>
              </a:rPr>
              <a:t>召回率</a:t>
            </a:r>
            <a:r>
              <a:rPr lang="en-US" altLang="zh-CN" sz="2000" dirty="0">
                <a:sym typeface="Times New Roman" panose="02020603050405020304" pitchFamily="18" charset="0"/>
              </a:rPr>
              <a:t>(recall) = TP/(TP+FN) = </a:t>
            </a:r>
            <a:endParaRPr lang="zh-CN" altLang="en-US" sz="2000" dirty="0">
              <a:sym typeface="Times New Roman" panose="02020603050405020304" pitchFamily="18" charset="0"/>
            </a:endParaRPr>
          </a:p>
        </p:txBody>
      </p:sp>
      <p:sp>
        <p:nvSpPr>
          <p:cNvPr id="18" name="Rectangle 5">
            <a:extLst>
              <a:ext uri="{FF2B5EF4-FFF2-40B4-BE49-F238E27FC236}">
                <a16:creationId xmlns:a16="http://schemas.microsoft.com/office/drawing/2014/main" id="{8D82F777-D2BB-4AED-A326-9D079A4C06D2}"/>
              </a:ext>
            </a:extLst>
          </p:cNvPr>
          <p:cNvSpPr>
            <a:spLocks noChangeArrowheads="1"/>
          </p:cNvSpPr>
          <p:nvPr/>
        </p:nvSpPr>
        <p:spPr bwMode="auto">
          <a:xfrm>
            <a:off x="0" y="3021956"/>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ea typeface="微软雅黑" panose="020B0503020204020204" pitchFamily="34" charset="-122"/>
              <a:sym typeface="Times New Roman" panose="02020603050405020304" pitchFamily="18" charset="0"/>
            </a:endParaRPr>
          </a:p>
        </p:txBody>
      </p:sp>
      <p:sp>
        <p:nvSpPr>
          <p:cNvPr id="25" name="TextBox 7">
            <a:extLst>
              <a:ext uri="{FF2B5EF4-FFF2-40B4-BE49-F238E27FC236}">
                <a16:creationId xmlns:a16="http://schemas.microsoft.com/office/drawing/2014/main" id="{0CD4139F-0D23-4198-93A9-7FB0567D2EEC}"/>
              </a:ext>
            </a:extLst>
          </p:cNvPr>
          <p:cNvSpPr txBox="1"/>
          <p:nvPr>
            <p:custDataLst>
              <p:tags r:id="rId6"/>
            </p:custDataLst>
          </p:nvPr>
        </p:nvSpPr>
        <p:spPr>
          <a:xfrm>
            <a:off x="3811905" y="2975100"/>
            <a:ext cx="1363785" cy="504056"/>
          </a:xfrm>
          <a:prstGeom prst="rect">
            <a:avLst/>
          </a:prstGeom>
          <a:noFill/>
        </p:spPr>
        <p:txBody>
          <a:bodyPr vert="horz" wrap="square" rtlCol="0" anchor="ctr" anchorCtr="0">
            <a:noAutofit/>
          </a:bodyPr>
          <a:lstStyle/>
          <a:p>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TextBox 7">
            <a:extLst>
              <a:ext uri="{FF2B5EF4-FFF2-40B4-BE49-F238E27FC236}">
                <a16:creationId xmlns:a16="http://schemas.microsoft.com/office/drawing/2014/main" id="{C34E3F20-0181-439F-983D-E83F733A89A0}"/>
              </a:ext>
            </a:extLst>
          </p:cNvPr>
          <p:cNvSpPr txBox="1"/>
          <p:nvPr>
            <p:custDataLst>
              <p:tags r:id="rId7"/>
            </p:custDataLst>
          </p:nvPr>
        </p:nvSpPr>
        <p:spPr>
          <a:xfrm>
            <a:off x="3811905" y="3445363"/>
            <a:ext cx="1363785" cy="504056"/>
          </a:xfrm>
          <a:prstGeom prst="rect">
            <a:avLst/>
          </a:prstGeom>
          <a:noFill/>
        </p:spPr>
        <p:txBody>
          <a:bodyPr vert="horz" wrap="square" rtlCol="0" anchor="ctr" anchorCtr="0">
            <a:noAutofit/>
          </a:bodyPr>
          <a:lstStyle/>
          <a:p>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3]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TextBox 7">
            <a:extLst>
              <a:ext uri="{FF2B5EF4-FFF2-40B4-BE49-F238E27FC236}">
                <a16:creationId xmlns:a16="http://schemas.microsoft.com/office/drawing/2014/main" id="{7DA622A9-1E69-416E-86EA-D1D70EE16EBE}"/>
              </a:ext>
            </a:extLst>
          </p:cNvPr>
          <p:cNvSpPr txBox="1"/>
          <p:nvPr>
            <p:custDataLst>
              <p:tags r:id="rId8"/>
            </p:custDataLst>
          </p:nvPr>
        </p:nvSpPr>
        <p:spPr>
          <a:xfrm>
            <a:off x="3811905" y="3928689"/>
            <a:ext cx="1363785" cy="504056"/>
          </a:xfrm>
          <a:prstGeom prst="rect">
            <a:avLst/>
          </a:prstGeom>
          <a:noFill/>
        </p:spPr>
        <p:txBody>
          <a:bodyPr vert="horz" wrap="square" rtlCol="0" anchor="ctr" anchorCtr="0">
            <a:noAutofit/>
          </a:bodyPr>
          <a:lstStyle/>
          <a:p>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4]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TextBox 7">
            <a:extLst>
              <a:ext uri="{FF2B5EF4-FFF2-40B4-BE49-F238E27FC236}">
                <a16:creationId xmlns:a16="http://schemas.microsoft.com/office/drawing/2014/main" id="{CC28B4C8-F9BF-4A54-A1F7-E8D37C32F917}"/>
              </a:ext>
            </a:extLst>
          </p:cNvPr>
          <p:cNvSpPr txBox="1"/>
          <p:nvPr>
            <p:custDataLst>
              <p:tags r:id="rId9"/>
            </p:custDataLst>
          </p:nvPr>
        </p:nvSpPr>
        <p:spPr>
          <a:xfrm>
            <a:off x="7926705" y="4777774"/>
            <a:ext cx="1363785" cy="504056"/>
          </a:xfrm>
          <a:prstGeom prst="rect">
            <a:avLst/>
          </a:prstGeom>
          <a:noFill/>
        </p:spPr>
        <p:txBody>
          <a:bodyPr vert="horz" wrap="square" rtlCol="0" anchor="ctr" anchorCtr="0">
            <a:noAutofit/>
          </a:bodyPr>
          <a:lstStyle/>
          <a:p>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5]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TextBox 7">
            <a:extLst>
              <a:ext uri="{FF2B5EF4-FFF2-40B4-BE49-F238E27FC236}">
                <a16:creationId xmlns:a16="http://schemas.microsoft.com/office/drawing/2014/main" id="{C8A1E8BC-1D73-414D-9EA5-BE2551D770B7}"/>
              </a:ext>
            </a:extLst>
          </p:cNvPr>
          <p:cNvSpPr txBox="1"/>
          <p:nvPr>
            <p:custDataLst>
              <p:tags r:id="rId10"/>
            </p:custDataLst>
          </p:nvPr>
        </p:nvSpPr>
        <p:spPr>
          <a:xfrm>
            <a:off x="4530362" y="5234974"/>
            <a:ext cx="1363785" cy="504056"/>
          </a:xfrm>
          <a:prstGeom prst="rect">
            <a:avLst/>
          </a:prstGeom>
          <a:noFill/>
        </p:spPr>
        <p:txBody>
          <a:bodyPr vert="horz" wrap="square" rtlCol="0" anchor="ctr" anchorCtr="0">
            <a:noAutofit/>
          </a:bodyPr>
          <a:lstStyle/>
          <a:p>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6]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TextBox 7">
            <a:extLst>
              <a:ext uri="{FF2B5EF4-FFF2-40B4-BE49-F238E27FC236}">
                <a16:creationId xmlns:a16="http://schemas.microsoft.com/office/drawing/2014/main" id="{1106819E-D245-493A-A534-6F2B60168646}"/>
              </a:ext>
            </a:extLst>
          </p:cNvPr>
          <p:cNvSpPr txBox="1"/>
          <p:nvPr>
            <p:custDataLst>
              <p:tags r:id="rId11"/>
            </p:custDataLst>
          </p:nvPr>
        </p:nvSpPr>
        <p:spPr>
          <a:xfrm>
            <a:off x="4203790" y="5718299"/>
            <a:ext cx="1363785" cy="504056"/>
          </a:xfrm>
          <a:prstGeom prst="rect">
            <a:avLst/>
          </a:prstGeom>
          <a:noFill/>
        </p:spPr>
        <p:txBody>
          <a:bodyPr vert="horz" wrap="square" rtlCol="0" anchor="ctr" anchorCtr="0">
            <a:noAutofit/>
          </a:bodyPr>
          <a:lstStyle/>
          <a:p>
            <a:r>
              <a:rPr lang="zh-CN" altLang="en-US">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7]</a:t>
            </a:r>
            <a:r>
              <a:rPr lang="en-US" altLang="zh-CN">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4" name="组合 13"/>
          <p:cNvGrpSpPr/>
          <p:nvPr>
            <p:custDataLst>
              <p:tags r:id="rId12"/>
            </p:custDataLst>
          </p:nvPr>
        </p:nvGrpSpPr>
        <p:grpSpPr>
          <a:xfrm>
            <a:off x="0" y="0"/>
            <a:ext cx="9144000" cy="635000"/>
            <a:chOff x="0" y="0"/>
            <a:chExt cx="9144000" cy="635000"/>
          </a:xfrm>
        </p:grpSpPr>
        <p:sp>
          <p:nvSpPr>
            <p:cNvPr id="10"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3"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7</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7" name="图片 6"/>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4028725826"/>
      </p:ext>
    </p:extLst>
  </p:cSld>
  <p:clrMapOvr>
    <a:overrideClrMapping bg1="lt1" tx1="dk1" bg2="lt2" tx2="dk2" accent1="accent1" accent2="accent2" accent3="accent3" accent4="accent4" accent5="accent5" accent6="accent6" hlink="hlink" folHlink="folHlink"/>
  </p:clrMapOvr>
  <p:transition spd="med">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5" name="Rectangle 7">
            <a:extLst>
              <a:ext uri="{FF2B5EF4-FFF2-40B4-BE49-F238E27FC236}">
                <a16:creationId xmlns:a16="http://schemas.microsoft.com/office/drawing/2014/main" id="{360D1143-A428-4E4A-8D57-E3B5E4FB3E6C}"/>
              </a:ext>
            </a:extLst>
          </p:cNvPr>
          <p:cNvSpPr>
            <a:spLocks noChangeArrowheads="1"/>
          </p:cNvSpPr>
          <p:nvPr/>
        </p:nvSpPr>
        <p:spPr bwMode="auto">
          <a:xfrm>
            <a:off x="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ea typeface="微软雅黑" panose="020B0503020204020204" pitchFamily="34" charset="-122"/>
              <a:sym typeface="Times New Roman" panose="02020603050405020304" pitchFamily="18" charset="0"/>
            </a:endParaRPr>
          </a:p>
        </p:txBody>
      </p:sp>
      <p:sp>
        <p:nvSpPr>
          <p:cNvPr id="11" name="Rectangle 2">
            <a:extLst>
              <a:ext uri="{FF2B5EF4-FFF2-40B4-BE49-F238E27FC236}">
                <a16:creationId xmlns:a16="http://schemas.microsoft.com/office/drawing/2014/main" id="{8DF58F6B-4F09-4617-8D6D-6D81A8944E2C}"/>
              </a:ext>
            </a:extLst>
          </p:cNvPr>
          <p:cNvSpPr txBox="1">
            <a:spLocks noChangeArrowheads="1"/>
          </p:cNvSpPr>
          <p:nvPr/>
        </p:nvSpPr>
        <p:spPr>
          <a:xfrm>
            <a:off x="755576" y="108000"/>
            <a:ext cx="73914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kumimoji="0"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1.2 </a:t>
            </a:r>
            <a:r>
              <a:rPr kumimoji="0"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其它度量</a:t>
            </a:r>
            <a:endParaRPr kumimoji="0"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 name="Rectangle 3">
            <a:extLst>
              <a:ext uri="{FF2B5EF4-FFF2-40B4-BE49-F238E27FC236}">
                <a16:creationId xmlns:a16="http://schemas.microsoft.com/office/drawing/2014/main" id="{3EE4EC75-024F-41DB-A5B0-9E29435D6204}"/>
              </a:ext>
            </a:extLst>
          </p:cNvPr>
          <p:cNvSpPr txBox="1">
            <a:spLocks noChangeArrowheads="1"/>
          </p:cNvSpPr>
          <p:nvPr/>
        </p:nvSpPr>
        <p:spPr>
          <a:xfrm>
            <a:off x="252000" y="756000"/>
            <a:ext cx="8640000" cy="5667001"/>
          </a:xfrm>
          <a:prstGeom prst="rect">
            <a:avLst/>
          </a:prstGeom>
        </p:spPr>
        <p:txBody>
          <a:bodyPr>
            <a:spAutoFit/>
          </a:bodyPr>
          <a:lstStyle>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a:solidFill>
                  <a:schemeClr val="tx1">
                    <a:lumMod val="85000"/>
                    <a:lumOff val="15000"/>
                  </a:schemeClr>
                </a:solidFill>
                <a:latin typeface="+mn-lt"/>
                <a:ea typeface="+mn-ea"/>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30000"/>
              </a:lnSpc>
            </a:pPr>
            <a:r>
              <a:rPr lang="zh-CN" altLang="en-US" sz="2200" dirty="0">
                <a:sym typeface="Times New Roman" panose="02020603050405020304" pitchFamily="18" charset="0"/>
              </a:rPr>
              <a:t>假设我们手</a:t>
            </a:r>
            <a:r>
              <a:rPr lang="zh-CN" altLang="en-US" sz="2200">
                <a:sym typeface="Times New Roman" panose="02020603050405020304" pitchFamily="18" charset="0"/>
              </a:rPr>
              <a:t>上有</a:t>
            </a:r>
            <a:r>
              <a:rPr lang="en-US" altLang="zh-CN" sz="2200" dirty="0">
                <a:sym typeface="Times New Roman" panose="02020603050405020304" pitchFamily="18" charset="0"/>
              </a:rPr>
              <a:t>60</a:t>
            </a:r>
            <a:r>
              <a:rPr lang="zh-CN" altLang="en-US" sz="2200" dirty="0">
                <a:sym typeface="Times New Roman" panose="02020603050405020304" pitchFamily="18" charset="0"/>
              </a:rPr>
              <a:t>个正</a:t>
            </a:r>
            <a:r>
              <a:rPr lang="zh-CN" altLang="en-US" sz="2200">
                <a:sym typeface="Times New Roman" panose="02020603050405020304" pitchFamily="18" charset="0"/>
              </a:rPr>
              <a:t>样本，</a:t>
            </a:r>
            <a:r>
              <a:rPr lang="en-US" altLang="zh-CN" sz="2200" dirty="0">
                <a:sym typeface="Times New Roman" panose="02020603050405020304" pitchFamily="18" charset="0"/>
              </a:rPr>
              <a:t>40</a:t>
            </a:r>
            <a:r>
              <a:rPr lang="zh-CN" altLang="en-US" sz="2200" dirty="0">
                <a:sym typeface="Times New Roman" panose="02020603050405020304" pitchFamily="18" charset="0"/>
              </a:rPr>
              <a:t>个负样本，我们要找出所有的正样本，系统</a:t>
            </a:r>
            <a:r>
              <a:rPr lang="zh-CN" altLang="en-US" sz="2200">
                <a:sym typeface="Times New Roman" panose="02020603050405020304" pitchFamily="18" charset="0"/>
              </a:rPr>
              <a:t>查找出</a:t>
            </a:r>
            <a:r>
              <a:rPr lang="en-US" altLang="zh-CN" sz="2200" dirty="0">
                <a:sym typeface="Times New Roman" panose="02020603050405020304" pitchFamily="18" charset="0"/>
              </a:rPr>
              <a:t>50</a:t>
            </a:r>
            <a:r>
              <a:rPr lang="zh-CN" altLang="en-US" sz="2200" dirty="0">
                <a:sym typeface="Times New Roman" panose="02020603050405020304" pitchFamily="18" charset="0"/>
              </a:rPr>
              <a:t>个，</a:t>
            </a:r>
            <a:r>
              <a:rPr lang="zh-CN" altLang="en-US" sz="2200">
                <a:sym typeface="Times New Roman" panose="02020603050405020304" pitchFamily="18" charset="0"/>
              </a:rPr>
              <a:t>其中只有</a:t>
            </a:r>
            <a:r>
              <a:rPr lang="en-US" altLang="zh-CN" sz="2200" dirty="0">
                <a:sym typeface="Times New Roman" panose="02020603050405020304" pitchFamily="18" charset="0"/>
              </a:rPr>
              <a:t>40</a:t>
            </a:r>
            <a:r>
              <a:rPr lang="zh-CN" altLang="en-US" sz="2200" dirty="0">
                <a:sym typeface="Times New Roman" panose="02020603050405020304" pitchFamily="18" charset="0"/>
              </a:rPr>
              <a:t>个是真正的正样本，计算上述各</a:t>
            </a:r>
            <a:r>
              <a:rPr lang="zh-CN" altLang="en-US" sz="2200">
                <a:sym typeface="Times New Roman" panose="02020603050405020304" pitchFamily="18" charset="0"/>
              </a:rPr>
              <a:t>指标。</a:t>
            </a:r>
            <a:endParaRPr lang="en-US" altLang="zh-CN" sz="2200">
              <a:sym typeface="Times New Roman" panose="02020603050405020304" pitchFamily="18" charset="0"/>
            </a:endParaRPr>
          </a:p>
          <a:p>
            <a:pPr>
              <a:lnSpc>
                <a:spcPct val="100000"/>
              </a:lnSpc>
            </a:pPr>
            <a:endParaRPr lang="en-US" altLang="zh-CN" sz="2000" dirty="0">
              <a:sym typeface="Times New Roman" panose="02020603050405020304" pitchFamily="18" charset="0"/>
            </a:endParaRPr>
          </a:p>
          <a:p>
            <a:pPr lvl="1">
              <a:lnSpc>
                <a:spcPct val="130000"/>
              </a:lnSpc>
            </a:pPr>
            <a:r>
              <a:rPr lang="en-US" altLang="zh-CN" sz="2000" dirty="0">
                <a:sym typeface="Times New Roman" panose="02020603050405020304" pitchFamily="18" charset="0"/>
              </a:rPr>
              <a:t>TP: </a:t>
            </a:r>
            <a:r>
              <a:rPr lang="zh-CN" altLang="en-US" sz="2000" dirty="0">
                <a:sym typeface="Times New Roman" panose="02020603050405020304" pitchFamily="18" charset="0"/>
              </a:rPr>
              <a:t>将正类预测为正</a:t>
            </a:r>
            <a:r>
              <a:rPr lang="zh-CN" altLang="en-US" sz="2000">
                <a:sym typeface="Times New Roman" panose="02020603050405020304" pitchFamily="18" charset="0"/>
              </a:rPr>
              <a:t>类数：</a:t>
            </a:r>
            <a:r>
              <a:rPr lang="en-US" altLang="zh-CN" sz="2000">
                <a:sym typeface="Times New Roman" panose="02020603050405020304" pitchFamily="18" charset="0"/>
              </a:rPr>
              <a:t>40</a:t>
            </a:r>
            <a:endParaRPr lang="en-US" altLang="zh-CN" sz="2000" dirty="0">
              <a:sym typeface="Times New Roman" panose="02020603050405020304" pitchFamily="18" charset="0"/>
            </a:endParaRPr>
          </a:p>
          <a:p>
            <a:pPr lvl="1">
              <a:lnSpc>
                <a:spcPct val="130000"/>
              </a:lnSpc>
            </a:pPr>
            <a:r>
              <a:rPr lang="en-US" altLang="zh-CN" sz="2000" dirty="0">
                <a:sym typeface="Times New Roman" panose="02020603050405020304" pitchFamily="18" charset="0"/>
              </a:rPr>
              <a:t>FN: </a:t>
            </a:r>
            <a:r>
              <a:rPr lang="zh-CN" altLang="en-US" sz="2000" dirty="0">
                <a:sym typeface="Times New Roman" panose="02020603050405020304" pitchFamily="18" charset="0"/>
              </a:rPr>
              <a:t>将正类预测为负</a:t>
            </a:r>
            <a:r>
              <a:rPr lang="zh-CN" altLang="en-US" sz="2000">
                <a:sym typeface="Times New Roman" panose="02020603050405020304" pitchFamily="18" charset="0"/>
              </a:rPr>
              <a:t>类数：</a:t>
            </a:r>
            <a:r>
              <a:rPr lang="en-US" altLang="zh-CN" sz="2000">
                <a:sym typeface="Times New Roman" panose="02020603050405020304" pitchFamily="18" charset="0"/>
              </a:rPr>
              <a:t>20</a:t>
            </a:r>
            <a:r>
              <a:rPr lang="zh-CN" altLang="en-US" sz="2000"/>
              <a:t>（</a:t>
            </a:r>
            <a:r>
              <a:rPr lang="en-US" altLang="zh-CN" sz="2000"/>
              <a:t>60-40</a:t>
            </a:r>
            <a:r>
              <a:rPr lang="zh-CN" altLang="en-US" sz="2000"/>
              <a:t>，剩余没正确分类的正样本）</a:t>
            </a:r>
            <a:endParaRPr lang="en-US" altLang="zh-CN" sz="2000" dirty="0">
              <a:sym typeface="Times New Roman" panose="02020603050405020304" pitchFamily="18" charset="0"/>
            </a:endParaRPr>
          </a:p>
          <a:p>
            <a:pPr lvl="1">
              <a:lnSpc>
                <a:spcPct val="130000"/>
              </a:lnSpc>
            </a:pPr>
            <a:r>
              <a:rPr lang="en-US" altLang="zh-CN" sz="2000" dirty="0">
                <a:sym typeface="Times New Roman" panose="02020603050405020304" pitchFamily="18" charset="0"/>
              </a:rPr>
              <a:t>FP: </a:t>
            </a:r>
            <a:r>
              <a:rPr lang="zh-CN" altLang="en-US" sz="2000" dirty="0">
                <a:sym typeface="Times New Roman" panose="02020603050405020304" pitchFamily="18" charset="0"/>
              </a:rPr>
              <a:t>将负类预测为正</a:t>
            </a:r>
            <a:r>
              <a:rPr lang="zh-CN" altLang="en-US" sz="2000">
                <a:sym typeface="Times New Roman" panose="02020603050405020304" pitchFamily="18" charset="0"/>
              </a:rPr>
              <a:t>类数：</a:t>
            </a:r>
            <a:r>
              <a:rPr lang="en-US" altLang="zh-CN" sz="2000">
                <a:sym typeface="Times New Roman" panose="02020603050405020304" pitchFamily="18" charset="0"/>
              </a:rPr>
              <a:t>10</a:t>
            </a:r>
            <a:endParaRPr lang="en-US" altLang="zh-CN" sz="2000" dirty="0">
              <a:sym typeface="Times New Roman" panose="02020603050405020304" pitchFamily="18" charset="0"/>
            </a:endParaRPr>
          </a:p>
          <a:p>
            <a:pPr lvl="1">
              <a:lnSpc>
                <a:spcPct val="130000"/>
              </a:lnSpc>
            </a:pPr>
            <a:r>
              <a:rPr lang="en-US" altLang="zh-CN" sz="2000" dirty="0">
                <a:sym typeface="Times New Roman" panose="02020603050405020304" pitchFamily="18" charset="0"/>
              </a:rPr>
              <a:t>TN: </a:t>
            </a:r>
            <a:r>
              <a:rPr lang="zh-CN" altLang="en-US" sz="2000" dirty="0">
                <a:sym typeface="Times New Roman" panose="02020603050405020304" pitchFamily="18" charset="0"/>
              </a:rPr>
              <a:t>将负类预测为负</a:t>
            </a:r>
            <a:r>
              <a:rPr lang="zh-CN" altLang="en-US" sz="2000">
                <a:sym typeface="Times New Roman" panose="02020603050405020304" pitchFamily="18" charset="0"/>
              </a:rPr>
              <a:t>类数：</a:t>
            </a:r>
            <a:r>
              <a:rPr lang="en-US" altLang="zh-CN" sz="2000">
                <a:sym typeface="Times New Roman" panose="02020603050405020304" pitchFamily="18" charset="0"/>
              </a:rPr>
              <a:t>30</a:t>
            </a:r>
            <a:endParaRPr lang="en-US" altLang="zh-CN" sz="2000" dirty="0">
              <a:sym typeface="Times New Roman" panose="02020603050405020304" pitchFamily="18" charset="0"/>
            </a:endParaRPr>
          </a:p>
          <a:p>
            <a:pPr marL="457200" lvl="1" indent="0">
              <a:lnSpc>
                <a:spcPct val="100000"/>
              </a:lnSpc>
              <a:buNone/>
            </a:pPr>
            <a:endParaRPr lang="en-US" altLang="zh-CN" sz="2000" dirty="0">
              <a:sym typeface="Times New Roman" panose="02020603050405020304" pitchFamily="18" charset="0"/>
            </a:endParaRPr>
          </a:p>
          <a:p>
            <a:pPr lvl="1">
              <a:lnSpc>
                <a:spcPct val="130000"/>
              </a:lnSpc>
            </a:pPr>
            <a:r>
              <a:rPr lang="zh-CN" altLang="en-US" sz="2000">
                <a:sym typeface="Times New Roman" panose="02020603050405020304" pitchFamily="18" charset="0"/>
              </a:rPr>
              <a:t>准确率</a:t>
            </a:r>
            <a:r>
              <a:rPr lang="en-US" altLang="zh-CN" sz="2000" dirty="0">
                <a:sym typeface="Times New Roman" panose="02020603050405020304" pitchFamily="18" charset="0"/>
              </a:rPr>
              <a:t>(accuracy) = </a:t>
            </a:r>
            <a:r>
              <a:rPr lang="zh-CN" altLang="en-US" sz="2000" dirty="0">
                <a:sym typeface="Times New Roman" panose="02020603050405020304" pitchFamily="18" charset="0"/>
              </a:rPr>
              <a:t>预测</a:t>
            </a:r>
            <a:r>
              <a:rPr lang="zh-CN" altLang="en-US" sz="2000">
                <a:sym typeface="Times New Roman" panose="02020603050405020304" pitchFamily="18" charset="0"/>
              </a:rPr>
              <a:t>对的</a:t>
            </a:r>
            <a:r>
              <a:rPr lang="en-US" altLang="zh-CN" sz="2000" dirty="0">
                <a:sym typeface="Times New Roman" panose="02020603050405020304" pitchFamily="18" charset="0"/>
              </a:rPr>
              <a:t>/</a:t>
            </a:r>
            <a:r>
              <a:rPr lang="zh-CN" altLang="en-US" sz="2000">
                <a:sym typeface="Times New Roman" panose="02020603050405020304" pitchFamily="18" charset="0"/>
              </a:rPr>
              <a:t>所有 </a:t>
            </a:r>
            <a:r>
              <a:rPr lang="en-US" altLang="zh-CN" sz="2000" dirty="0">
                <a:sym typeface="Times New Roman" panose="02020603050405020304" pitchFamily="18" charset="0"/>
              </a:rPr>
              <a:t>= (TP+TN)/(TP+FN+FP+TN) </a:t>
            </a:r>
            <a:r>
              <a:rPr lang="en-US" altLang="zh-CN" sz="2000">
                <a:sym typeface="Times New Roman" panose="02020603050405020304" pitchFamily="18" charset="0"/>
              </a:rPr>
              <a:t>= 70%</a:t>
            </a:r>
            <a:endParaRPr lang="en-US" altLang="zh-CN" sz="2000" dirty="0">
              <a:sym typeface="Times New Roman" panose="02020603050405020304" pitchFamily="18" charset="0"/>
            </a:endParaRPr>
          </a:p>
          <a:p>
            <a:pPr lvl="1">
              <a:lnSpc>
                <a:spcPct val="130000"/>
              </a:lnSpc>
            </a:pPr>
            <a:r>
              <a:rPr lang="zh-CN" altLang="en-US" sz="2000">
                <a:sym typeface="Times New Roman" panose="02020603050405020304" pitchFamily="18" charset="0"/>
              </a:rPr>
              <a:t>精确率</a:t>
            </a:r>
            <a:r>
              <a:rPr lang="en-US" altLang="zh-CN" sz="2000" dirty="0">
                <a:sym typeface="Times New Roman" panose="02020603050405020304" pitchFamily="18" charset="0"/>
              </a:rPr>
              <a:t>(precision) = TP/(TP+FP) </a:t>
            </a:r>
            <a:r>
              <a:rPr lang="en-US" altLang="zh-CN" sz="2000">
                <a:sym typeface="Times New Roman" panose="02020603050405020304" pitchFamily="18" charset="0"/>
              </a:rPr>
              <a:t>= 80%</a:t>
            </a:r>
            <a:endParaRPr lang="en-US" altLang="zh-CN" sz="2000" dirty="0">
              <a:sym typeface="Times New Roman" panose="02020603050405020304" pitchFamily="18" charset="0"/>
            </a:endParaRPr>
          </a:p>
          <a:p>
            <a:pPr lvl="1">
              <a:lnSpc>
                <a:spcPct val="130000"/>
              </a:lnSpc>
            </a:pPr>
            <a:r>
              <a:rPr lang="zh-CN" altLang="en-US" sz="2000">
                <a:sym typeface="Times New Roman" panose="02020603050405020304" pitchFamily="18" charset="0"/>
              </a:rPr>
              <a:t>召回率</a:t>
            </a:r>
            <a:r>
              <a:rPr lang="en-US" altLang="zh-CN" sz="2000" dirty="0">
                <a:sym typeface="Times New Roman" panose="02020603050405020304" pitchFamily="18" charset="0"/>
              </a:rPr>
              <a:t>(recall) = TP/(TP+FN) </a:t>
            </a:r>
            <a:r>
              <a:rPr lang="en-US" altLang="zh-CN" sz="2000">
                <a:sym typeface="Times New Roman" panose="02020603050405020304" pitchFamily="18" charset="0"/>
              </a:rPr>
              <a:t>= 2/3</a:t>
            </a:r>
            <a:endParaRPr lang="zh-CN" altLang="en-US" sz="2000" dirty="0">
              <a:sym typeface="Times New Roman" panose="02020603050405020304" pitchFamily="18" charset="0"/>
            </a:endParaRPr>
          </a:p>
        </p:txBody>
      </p:sp>
    </p:spTree>
    <p:extLst>
      <p:ext uri="{BB962C8B-B14F-4D97-AF65-F5344CB8AC3E}">
        <p14:creationId xmlns:p14="http://schemas.microsoft.com/office/powerpoint/2010/main" val="3693008601"/>
      </p:ext>
    </p:extLst>
  </p:cSld>
  <p:clrMapOvr>
    <a:masterClrMapping/>
  </p:clrMapOvr>
  <p:transition spd="med">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a:extLst>
              <a:ext uri="{FF2B5EF4-FFF2-40B4-BE49-F238E27FC236}">
                <a16:creationId xmlns:a16="http://schemas.microsoft.com/office/drawing/2014/main" id="{B316D713-6624-4754-AC15-59E775AE2A01}"/>
              </a:ext>
            </a:extLst>
          </p:cNvPr>
          <p:cNvSpPr txBox="1">
            <a:spLocks noChangeArrowheads="1"/>
          </p:cNvSpPr>
          <p:nvPr/>
        </p:nvSpPr>
        <p:spPr>
          <a:xfrm>
            <a:off x="252000" y="1433383"/>
            <a:ext cx="8640000" cy="4473597"/>
          </a:xfrm>
          <a:prstGeom prst="rect">
            <a:avLst/>
          </a:prstGeom>
        </p:spPr>
        <p:txBody>
          <a:bodyPr>
            <a:spAutoFit/>
          </a:bodyPr>
          <a:lstStyle>
            <a:defPPr>
              <a:defRPr lang="zh-CN"/>
            </a:defPPr>
            <a:lvl1pPr marL="360000" indent="-360000" algn="just" defTabSz="914400" eaLnBrk="1" latinLnBrk="0" hangingPunct="1">
              <a:lnSpc>
                <a:spcPct val="130000"/>
              </a:lnSpc>
              <a:spcBef>
                <a:spcPts val="600"/>
              </a:spcBef>
              <a:buClr>
                <a:srgbClr val="FF6600"/>
              </a:buClr>
              <a:buSzPct val="80000"/>
              <a:buFont typeface="Wingdings" panose="05000000000000000000" pitchFamily="2" charset="2"/>
              <a:buChar char="l"/>
              <a:defRPr sz="2200">
                <a:solidFill>
                  <a:schemeClr val="tx1">
                    <a:lumMod val="85000"/>
                    <a:lumOff val="15000"/>
                  </a:schemeClr>
                </a:solidFill>
                <a:latin typeface="+mn-lt"/>
                <a:ea typeface="+mn-ea"/>
                <a:cs typeface="+mn-ea"/>
              </a:defRPr>
            </a:lvl1pPr>
            <a:lvl2pPr marL="685800" lvl="1" indent="-228600" defTabSz="914400" eaLnBrk="1" latinLnBrk="0" hangingPunct="1">
              <a:lnSpc>
                <a:spcPct val="130000"/>
              </a:lnSpc>
              <a:spcBef>
                <a:spcPts val="600"/>
              </a:spcBef>
              <a:buClr>
                <a:srgbClr val="FF6600"/>
              </a:buClr>
              <a:buSzPct val="60000"/>
              <a:buFont typeface="Wingdings" panose="05000000000000000000" pitchFamily="2" charset="2"/>
              <a:buChar char="l"/>
              <a:defRPr sz="20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20000"/>
              </a:lnSpc>
            </a:pPr>
            <a:r>
              <a:rPr lang="zh-CN" altLang="en-US" dirty="0">
                <a:sym typeface="Times New Roman" panose="02020603050405020304" pitchFamily="18" charset="0"/>
              </a:rPr>
              <a:t>下面是两个</a:t>
            </a:r>
            <a:r>
              <a:rPr lang="zh-CN" altLang="en-US">
                <a:sym typeface="Times New Roman" panose="02020603050405020304" pitchFamily="18" charset="0"/>
              </a:rPr>
              <a:t>场景：</a:t>
            </a:r>
            <a:endParaRPr lang="en-US" altLang="zh-CN" dirty="0">
              <a:sym typeface="Times New Roman" panose="02020603050405020304" pitchFamily="18" charset="0"/>
            </a:endParaRPr>
          </a:p>
          <a:p>
            <a:pPr marL="457200" lvl="1" indent="0" algn="just">
              <a:lnSpc>
                <a:spcPct val="120000"/>
              </a:lnSpc>
              <a:buNone/>
            </a:pPr>
            <a:r>
              <a:rPr lang="en-US" altLang="zh-CN" sz="1900" dirty="0">
                <a:sym typeface="Times New Roman" panose="02020603050405020304" pitchFamily="18" charset="0"/>
              </a:rPr>
              <a:t>1. </a:t>
            </a:r>
            <a:r>
              <a:rPr lang="zh-CN" altLang="en-US" sz="1900" dirty="0">
                <a:sym typeface="Times New Roman" panose="02020603050405020304" pitchFamily="18" charset="0"/>
              </a:rPr>
              <a:t>地震的预测，对于地震的预测，我们希望</a:t>
            </a:r>
            <a:r>
              <a:rPr lang="zh-CN" altLang="en-US" sz="1900">
                <a:sym typeface="Times New Roman" panose="02020603050405020304" pitchFamily="18" charset="0"/>
              </a:rPr>
              <a:t>的是</a:t>
            </a:r>
            <a:r>
              <a:rPr lang="en-US" altLang="zh-CN" sz="1900" dirty="0">
                <a:sym typeface="Times New Roman" panose="02020603050405020304" pitchFamily="18" charset="0"/>
              </a:rPr>
              <a:t>recall</a:t>
            </a:r>
            <a:r>
              <a:rPr lang="zh-CN" altLang="en-US" sz="1900" dirty="0">
                <a:sym typeface="Times New Roman" panose="02020603050405020304" pitchFamily="18" charset="0"/>
              </a:rPr>
              <a:t>非常高，也就是说每次地震我们都希望预测出来。这个时候我们</a:t>
            </a:r>
            <a:r>
              <a:rPr lang="zh-CN" altLang="en-US" sz="1900">
                <a:sym typeface="Times New Roman" panose="02020603050405020304" pitchFamily="18" charset="0"/>
              </a:rPr>
              <a:t>可以牺牲</a:t>
            </a:r>
            <a:r>
              <a:rPr lang="en-US" altLang="zh-CN" sz="1900" dirty="0">
                <a:sym typeface="Times New Roman" panose="02020603050405020304" pitchFamily="18" charset="0"/>
              </a:rPr>
              <a:t>precision</a:t>
            </a:r>
            <a:r>
              <a:rPr lang="zh-CN" altLang="en-US" sz="1900" dirty="0">
                <a:sym typeface="Times New Roman" panose="02020603050405020304" pitchFamily="18" charset="0"/>
              </a:rPr>
              <a:t>。</a:t>
            </a:r>
            <a:r>
              <a:rPr lang="zh-CN" altLang="en-US" sz="1900">
                <a:sym typeface="Times New Roman" panose="02020603050405020304" pitchFamily="18" charset="0"/>
              </a:rPr>
              <a:t>情愿发出</a:t>
            </a:r>
            <a:r>
              <a:rPr lang="en-US" altLang="zh-CN" sz="1900" dirty="0">
                <a:sym typeface="Times New Roman" panose="02020603050405020304" pitchFamily="18" charset="0"/>
              </a:rPr>
              <a:t>1000</a:t>
            </a:r>
            <a:r>
              <a:rPr lang="zh-CN" altLang="en-US" sz="1900" dirty="0">
                <a:sym typeface="Times New Roman" panose="02020603050405020304" pitchFamily="18" charset="0"/>
              </a:rPr>
              <a:t>次警报</a:t>
            </a:r>
            <a:r>
              <a:rPr lang="zh-CN" altLang="en-US" sz="1900">
                <a:sym typeface="Times New Roman" panose="02020603050405020304" pitchFamily="18" charset="0"/>
              </a:rPr>
              <a:t>，把</a:t>
            </a:r>
            <a:r>
              <a:rPr lang="en-US" altLang="zh-CN" sz="1900" dirty="0">
                <a:sym typeface="Times New Roman" panose="02020603050405020304" pitchFamily="18" charset="0"/>
              </a:rPr>
              <a:t>10</a:t>
            </a:r>
            <a:r>
              <a:rPr lang="zh-CN" altLang="en-US" sz="1900" dirty="0">
                <a:sym typeface="Times New Roman" panose="02020603050405020304" pitchFamily="18" charset="0"/>
              </a:rPr>
              <a:t>次地震都预测</a:t>
            </a:r>
            <a:r>
              <a:rPr lang="zh-CN" altLang="en-US" sz="1900">
                <a:sym typeface="Times New Roman" panose="02020603050405020304" pitchFamily="18" charset="0"/>
              </a:rPr>
              <a:t>正确了</a:t>
            </a:r>
            <a:endParaRPr lang="en-US" altLang="zh-CN" sz="1900" dirty="0">
              <a:sym typeface="Times New Roman" panose="02020603050405020304" pitchFamily="18" charset="0"/>
            </a:endParaRPr>
          </a:p>
          <a:p>
            <a:pPr lvl="1" algn="just">
              <a:lnSpc>
                <a:spcPct val="120000"/>
              </a:lnSpc>
            </a:pPr>
            <a:endParaRPr lang="en-US" altLang="zh-CN" sz="1900" dirty="0">
              <a:sym typeface="Times New Roman" panose="02020603050405020304" pitchFamily="18" charset="0"/>
            </a:endParaRPr>
          </a:p>
          <a:p>
            <a:pPr marL="457200" lvl="1" indent="0" algn="just">
              <a:lnSpc>
                <a:spcPct val="120000"/>
              </a:lnSpc>
              <a:buNone/>
            </a:pPr>
            <a:r>
              <a:rPr lang="zh-CN" altLang="en-US" sz="1900">
                <a:sym typeface="Times New Roman" panose="02020603050405020304" pitchFamily="18" charset="0"/>
              </a:rPr>
              <a:t> </a:t>
            </a:r>
            <a:r>
              <a:rPr lang="zh-CN" altLang="en-US" sz="1900" dirty="0">
                <a:sym typeface="Times New Roman" panose="02020603050405020304" pitchFamily="18" charset="0"/>
              </a:rPr>
              <a:t>也</a:t>
            </a:r>
            <a:r>
              <a:rPr lang="zh-CN" altLang="en-US" sz="1900">
                <a:sym typeface="Times New Roman" panose="02020603050405020304" pitchFamily="18" charset="0"/>
              </a:rPr>
              <a:t>不要预测</a:t>
            </a:r>
            <a:r>
              <a:rPr lang="en-US" altLang="zh-CN" sz="1900" dirty="0">
                <a:sym typeface="Times New Roman" panose="02020603050405020304" pitchFamily="18" charset="0"/>
              </a:rPr>
              <a:t>100</a:t>
            </a:r>
            <a:r>
              <a:rPr lang="zh-CN" altLang="en-US" sz="1900" dirty="0">
                <a:sym typeface="Times New Roman" panose="02020603050405020304" pitchFamily="18" charset="0"/>
              </a:rPr>
              <a:t>次</a:t>
            </a:r>
            <a:r>
              <a:rPr lang="zh-CN" altLang="en-US" sz="1900">
                <a:sym typeface="Times New Roman" panose="02020603050405020304" pitchFamily="18" charset="0"/>
              </a:rPr>
              <a:t>，对了</a:t>
            </a:r>
            <a:r>
              <a:rPr lang="en-US" altLang="zh-CN" sz="1900" dirty="0">
                <a:sym typeface="Times New Roman" panose="02020603050405020304" pitchFamily="18" charset="0"/>
              </a:rPr>
              <a:t>8</a:t>
            </a:r>
            <a:r>
              <a:rPr lang="zh-CN" altLang="en-US" sz="1900" dirty="0">
                <a:sym typeface="Times New Roman" panose="02020603050405020304" pitchFamily="18" charset="0"/>
              </a:rPr>
              <a:t>次，</a:t>
            </a:r>
            <a:r>
              <a:rPr lang="zh-CN" altLang="en-US" sz="1900">
                <a:sym typeface="Times New Roman" panose="02020603050405020304" pitchFamily="18" charset="0"/>
              </a:rPr>
              <a:t>漏了</a:t>
            </a:r>
            <a:r>
              <a:rPr lang="en-US" altLang="zh-CN" sz="1900" dirty="0">
                <a:sym typeface="Times New Roman" panose="02020603050405020304" pitchFamily="18" charset="0"/>
              </a:rPr>
              <a:t>2</a:t>
            </a:r>
            <a:r>
              <a:rPr lang="zh-CN" altLang="en-US" sz="1900">
                <a:sym typeface="Times New Roman" panose="02020603050405020304" pitchFamily="18" charset="0"/>
              </a:rPr>
              <a:t>次。</a:t>
            </a:r>
            <a:endParaRPr lang="en-US" altLang="zh-CN" sz="1900" dirty="0">
              <a:sym typeface="Times New Roman" panose="02020603050405020304" pitchFamily="18" charset="0"/>
            </a:endParaRPr>
          </a:p>
          <a:p>
            <a:pPr lvl="1" algn="just">
              <a:lnSpc>
                <a:spcPct val="120000"/>
              </a:lnSpc>
            </a:pPr>
            <a:endParaRPr lang="en-US" altLang="zh-CN" dirty="0">
              <a:sym typeface="Times New Roman" panose="02020603050405020304" pitchFamily="18" charset="0"/>
            </a:endParaRPr>
          </a:p>
          <a:p>
            <a:pPr marL="457200" lvl="1" indent="0" algn="just">
              <a:lnSpc>
                <a:spcPct val="120000"/>
              </a:lnSpc>
              <a:buNone/>
            </a:pPr>
            <a:r>
              <a:rPr lang="en-US" altLang="zh-CN" sz="1900" dirty="0">
                <a:sym typeface="Times New Roman" panose="02020603050405020304" pitchFamily="18" charset="0"/>
              </a:rPr>
              <a:t>2. </a:t>
            </a:r>
            <a:r>
              <a:rPr lang="zh-CN" altLang="en-US" sz="1900" dirty="0">
                <a:sym typeface="Times New Roman" panose="02020603050405020304" pitchFamily="18" charset="0"/>
              </a:rPr>
              <a:t>嫌疑人定罪，基于不错怪一个好人的原则（无罪推定</a:t>
            </a:r>
            <a:r>
              <a:rPr lang="zh-CN" altLang="en-US" sz="1900">
                <a:sym typeface="Times New Roman" panose="02020603050405020304" pitchFamily="18" charset="0"/>
              </a:rPr>
              <a:t>原则，</a:t>
            </a:r>
            <a:r>
              <a:rPr lang="en-AU" altLang="zh-CN" sz="1900" dirty="0">
                <a:sym typeface="Times New Roman" panose="02020603050405020304" pitchFamily="18" charset="0"/>
              </a:rPr>
              <a:t>presumption of innocence</a:t>
            </a:r>
            <a:r>
              <a:rPr lang="zh-CN" altLang="en-US" sz="1900" dirty="0">
                <a:sym typeface="Times New Roman" panose="02020603050405020304" pitchFamily="18" charset="0"/>
              </a:rPr>
              <a:t>），对于嫌疑人的定罪我们希望是非常准确</a:t>
            </a:r>
            <a:r>
              <a:rPr lang="zh-CN" altLang="en-US" sz="1900">
                <a:sym typeface="Times New Roman" panose="02020603050405020304" pitchFamily="18" charset="0"/>
              </a:rPr>
              <a:t>的（</a:t>
            </a:r>
            <a:r>
              <a:rPr lang="en-US" altLang="zh-CN" sz="1900" dirty="0">
                <a:sym typeface="Times New Roman" panose="02020603050405020304" pitchFamily="18" charset="0"/>
              </a:rPr>
              <a:t>precision</a:t>
            </a:r>
            <a:r>
              <a:rPr lang="zh-CN" altLang="en-US" sz="1900" dirty="0">
                <a:sym typeface="Times New Roman" panose="02020603050405020304" pitchFamily="18" charset="0"/>
              </a:rPr>
              <a:t>高），及时有时候放过了一些</a:t>
            </a:r>
            <a:r>
              <a:rPr lang="zh-CN" altLang="en-US" sz="1900">
                <a:sym typeface="Times New Roman" panose="02020603050405020304" pitchFamily="18" charset="0"/>
              </a:rPr>
              <a:t>罪犯（</a:t>
            </a:r>
            <a:r>
              <a:rPr lang="en-US" altLang="zh-CN" sz="1900" dirty="0">
                <a:sym typeface="Times New Roman" panose="02020603050405020304" pitchFamily="18" charset="0"/>
              </a:rPr>
              <a:t>recall</a:t>
            </a:r>
            <a:r>
              <a:rPr lang="zh-CN" altLang="en-US" sz="1900" dirty="0">
                <a:sym typeface="Times New Roman" panose="02020603050405020304" pitchFamily="18" charset="0"/>
              </a:rPr>
              <a:t>低），但也是值得</a:t>
            </a:r>
            <a:r>
              <a:rPr lang="zh-CN" altLang="en-US" sz="1900">
                <a:sym typeface="Times New Roman" panose="02020603050405020304" pitchFamily="18" charset="0"/>
              </a:rPr>
              <a:t>的。</a:t>
            </a:r>
            <a:endParaRPr lang="en-US" altLang="zh-CN" sz="1900" dirty="0">
              <a:sym typeface="Times New Roman" panose="02020603050405020304" pitchFamily="18" charset="0"/>
            </a:endParaRPr>
          </a:p>
          <a:p>
            <a:pPr lvl="1" algn="just">
              <a:lnSpc>
                <a:spcPct val="120000"/>
              </a:lnSpc>
            </a:pPr>
            <a:endParaRPr lang="en-US" altLang="zh-CN" dirty="0">
              <a:sym typeface="Times New Roman" panose="02020603050405020304" pitchFamily="18" charset="0"/>
            </a:endParaRPr>
          </a:p>
        </p:txBody>
      </p:sp>
      <p:sp>
        <p:nvSpPr>
          <p:cNvPr id="8" name="TextBox 7"/>
          <p:cNvSpPr txBox="1"/>
          <p:nvPr>
            <p:custDataLst>
              <p:tags r:id="rId3"/>
            </p:custDataLst>
          </p:nvPr>
        </p:nvSpPr>
        <p:spPr>
          <a:xfrm>
            <a:off x="1012428" y="2979565"/>
            <a:ext cx="7315200" cy="504056"/>
          </a:xfrm>
          <a:prstGeom prst="rect">
            <a:avLst/>
          </a:prstGeom>
          <a:noFill/>
        </p:spPr>
        <p:txBody>
          <a:bodyPr vert="horz" wrap="square" rtlCol="0" anchor="ctr" anchorCtr="0">
            <a:noAutofit/>
          </a:bodyPr>
          <a:lstStyle/>
          <a:p>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TP</a:t>
            </a:r>
            <a:r>
              <a:rPr lang="en-US" altLang="zh-CN">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,FN=</a:t>
            </a:r>
            <a:r>
              <a:rPr lang="zh-CN" altLang="en-US">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a:t>
            </a:r>
            <a:r>
              <a:rPr lang="en-US" altLang="zh-CN">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FP</a:t>
            </a:r>
            <a:r>
              <a:rPr lang="en-US" altLang="zh-CN">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3]</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custDataLst>
              <p:tags r:id="rId4"/>
            </p:custDataLst>
          </p:nvPr>
        </p:nvSpPr>
        <p:spPr bwMode="auto">
          <a:xfrm>
            <a:off x="-105823" y="6492240"/>
            <a:ext cx="9144000" cy="365760"/>
          </a:xfrm>
          <a:prstGeom prst="rect">
            <a:avLst/>
          </a:prstGeom>
          <a:solidFill>
            <a:srgbClr val="FBFAEF"/>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eaLnBrk="1" hangingPunct="1"/>
            <a:r>
              <a:rPr kumimoji="1"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1"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1"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18" name="Rectangle 5">
            <a:extLst>
              <a:ext uri="{FF2B5EF4-FFF2-40B4-BE49-F238E27FC236}">
                <a16:creationId xmlns:a16="http://schemas.microsoft.com/office/drawing/2014/main" id="{8D82F777-D2BB-4AED-A326-9D079A4C06D2}"/>
              </a:ext>
            </a:extLst>
          </p:cNvPr>
          <p:cNvSpPr>
            <a:spLocks noChangeArrowheads="1"/>
          </p:cNvSpPr>
          <p:nvPr/>
        </p:nvSpPr>
        <p:spPr bwMode="auto">
          <a:xfrm>
            <a:off x="0" y="3021956"/>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ea typeface="微软雅黑" panose="020B0503020204020204" pitchFamily="34" charset="-122"/>
              <a:sym typeface="Times New Roman" panose="02020603050405020304" pitchFamily="18"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832373420"/>
              </p:ext>
            </p:extLst>
          </p:nvPr>
        </p:nvGraphicFramePr>
        <p:xfrm>
          <a:off x="2987802" y="5477969"/>
          <a:ext cx="3168396" cy="754380"/>
        </p:xfrm>
        <a:graphic>
          <a:graphicData uri="http://schemas.openxmlformats.org/presentationml/2006/ole">
            <mc:AlternateContent xmlns:mc="http://schemas.openxmlformats.org/markup-compatibility/2006">
              <mc:Choice xmlns:v="urn:schemas-microsoft-com:vml" Requires="v">
                <p:oleObj spid="_x0000_s26703" name="Equation" r:id="rId14" imgW="1600200" imgH="381000" progId="Equation.DSMT4">
                  <p:embed/>
                </p:oleObj>
              </mc:Choice>
              <mc:Fallback>
                <p:oleObj name="Equation" r:id="rId14" imgW="1600200" imgH="3810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87802" y="5477969"/>
                        <a:ext cx="3168396" cy="75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2">
            <a:extLst>
              <a:ext uri="{FF2B5EF4-FFF2-40B4-BE49-F238E27FC236}">
                <a16:creationId xmlns:a16="http://schemas.microsoft.com/office/drawing/2014/main" id="{2CA88CD0-FA22-4D8A-B456-A194069F3F0C}"/>
              </a:ext>
            </a:extLst>
          </p:cNvPr>
          <p:cNvSpPr txBox="1">
            <a:spLocks noChangeArrowheads="1"/>
          </p:cNvSpPr>
          <p:nvPr/>
        </p:nvSpPr>
        <p:spPr>
          <a:xfrm>
            <a:off x="252000" y="756000"/>
            <a:ext cx="3304999" cy="492443"/>
          </a:xfrm>
          <a:prstGeom prst="rect">
            <a:avLst/>
          </a:prstGeom>
        </p:spPr>
        <p:txBody>
          <a:bodyPr wrap="square">
            <a:spAutoFit/>
          </a:bodyPr>
          <a:lstStyle>
            <a:lvl1pPr algn="l" rtl="0" eaLnBrk="0" fontAlgn="base" hangingPunct="0">
              <a:spcBef>
                <a:spcPct val="0"/>
              </a:spcBef>
              <a:spcAft>
                <a:spcPct val="0"/>
              </a:spcAft>
              <a:defRPr kumimoji="1" sz="4000" b="1" kern="1200">
                <a:solidFill>
                  <a:schemeClr val="tx2"/>
                </a:solidFill>
                <a:latin typeface="+mj-lt"/>
                <a:ea typeface="+mj-ea"/>
                <a:cs typeface="+mj-cs"/>
              </a:defRPr>
            </a:lvl1pPr>
            <a:lvl2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9pPr>
          </a:lstStyle>
          <a:p>
            <a:pPr eaLnBrk="1" hangingPunct="1"/>
            <a:r>
              <a:rPr lang="en-US" altLang="zh-CN" sz="2600">
                <a:latin typeface="Times New Roman" panose="02020603050405020304" pitchFamily="18" charset="0"/>
                <a:ea typeface="微软雅黑" panose="020B0503020204020204" pitchFamily="34" charset="-122"/>
                <a:sym typeface="Times New Roman" panose="02020603050405020304" pitchFamily="18" charset="0"/>
              </a:rPr>
              <a:t>1.3 </a:t>
            </a:r>
            <a:r>
              <a:rPr lang="zh-CN" altLang="en-US" sz="2600">
                <a:latin typeface="Times New Roman" panose="02020603050405020304" pitchFamily="18" charset="0"/>
                <a:ea typeface="微软雅黑" panose="020B0503020204020204" pitchFamily="34" charset="-122"/>
                <a:sym typeface="Times New Roman" panose="02020603050405020304" pitchFamily="18" charset="0"/>
              </a:rPr>
              <a:t>查全率</a:t>
            </a:r>
            <a:r>
              <a:rPr lang="en-US" altLang="zh-CN" sz="2600">
                <a:latin typeface="Times New Roman" panose="02020603050405020304" pitchFamily="18" charset="0"/>
                <a:ea typeface="微软雅黑" panose="020B0503020204020204" pitchFamily="34" charset="-122"/>
                <a:sym typeface="Times New Roman" panose="02020603050405020304" pitchFamily="18" charset="0"/>
              </a:rPr>
              <a:t>vs.</a:t>
            </a:r>
            <a:r>
              <a:rPr lang="zh-CN" altLang="en-US" sz="2600">
                <a:latin typeface="Times New Roman" panose="02020603050405020304" pitchFamily="18" charset="0"/>
                <a:ea typeface="微软雅黑" panose="020B0503020204020204" pitchFamily="34" charset="-122"/>
                <a:sym typeface="Times New Roman" panose="02020603050405020304" pitchFamily="18" charset="0"/>
              </a:rPr>
              <a:t>查准率</a:t>
            </a:r>
            <a:endParaRPr lang="en-US" altLang="zh-CN" sz="26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TextBox 21"/>
          <p:cNvSpPr txBox="1"/>
          <p:nvPr>
            <p:custDataLst>
              <p:tags r:id="rId5"/>
            </p:custDataLst>
          </p:nvPr>
        </p:nvSpPr>
        <p:spPr>
          <a:xfrm>
            <a:off x="999604" y="3804901"/>
            <a:ext cx="7315200" cy="596137"/>
          </a:xfrm>
          <a:prstGeom prst="rect">
            <a:avLst/>
          </a:prstGeom>
          <a:noFill/>
        </p:spPr>
        <p:txBody>
          <a:bodyPr vert="horz" wrap="square" rtlCol="0" anchor="ctr" anchorCtr="0">
            <a:noAutofit/>
          </a:bodyPr>
          <a:lstStyle/>
          <a:p>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TP=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4] </a:t>
            </a:r>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,FN=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5] </a:t>
            </a:r>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,FP=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6]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圆角矩形 8">
            <a:extLst>
              <a:ext uri="{FF2B5EF4-FFF2-40B4-BE49-F238E27FC236}">
                <a16:creationId xmlns:a16="http://schemas.microsoft.com/office/drawing/2014/main" id="{FAC5E3FA-EB85-402C-86BF-5E65D67645AD}"/>
              </a:ext>
            </a:extLst>
          </p:cNvPr>
          <p:cNvSpPr/>
          <p:nvPr>
            <p:custDataLst>
              <p:tags r:id="rId6"/>
            </p:custDataLst>
          </p:nvPr>
        </p:nvSpPr>
        <p:spPr bwMode="auto">
          <a:xfrm>
            <a:off x="6694788" y="5906980"/>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graphicFrame>
        <p:nvGraphicFramePr>
          <p:cNvPr id="24" name="Group 4">
            <a:extLst>
              <a:ext uri="{FF2B5EF4-FFF2-40B4-BE49-F238E27FC236}">
                <a16:creationId xmlns:a16="http://schemas.microsoft.com/office/drawing/2014/main" id="{1C8A8E36-D23D-4751-8CE6-025789B24F9B}"/>
              </a:ext>
            </a:extLst>
          </p:cNvPr>
          <p:cNvGraphicFramePr>
            <a:graphicFrameLocks noGrp="1"/>
          </p:cNvGraphicFramePr>
          <p:nvPr>
            <p:extLst>
              <p:ext uri="{D42A27DB-BD31-4B8C-83A1-F6EECF244321}">
                <p14:modId xmlns:p14="http://schemas.microsoft.com/office/powerpoint/2010/main" val="2825420413"/>
              </p:ext>
            </p:extLst>
          </p:nvPr>
        </p:nvGraphicFramePr>
        <p:xfrm>
          <a:off x="5146699" y="681957"/>
          <a:ext cx="3569932" cy="1205366"/>
        </p:xfrm>
        <a:graphic>
          <a:graphicData uri="http://schemas.openxmlformats.org/drawingml/2006/table">
            <a:tbl>
              <a:tblPr/>
              <a:tblGrid>
                <a:gridCol w="892483">
                  <a:extLst>
                    <a:ext uri="{9D8B030D-6E8A-4147-A177-3AD203B41FA5}">
                      <a16:colId xmlns:a16="http://schemas.microsoft.com/office/drawing/2014/main" val="1188777091"/>
                    </a:ext>
                  </a:extLst>
                </a:gridCol>
                <a:gridCol w="892483">
                  <a:extLst>
                    <a:ext uri="{9D8B030D-6E8A-4147-A177-3AD203B41FA5}">
                      <a16:colId xmlns:a16="http://schemas.microsoft.com/office/drawing/2014/main" val="2327735614"/>
                    </a:ext>
                  </a:extLst>
                </a:gridCol>
                <a:gridCol w="892483">
                  <a:extLst>
                    <a:ext uri="{9D8B030D-6E8A-4147-A177-3AD203B41FA5}">
                      <a16:colId xmlns:a16="http://schemas.microsoft.com/office/drawing/2014/main" val="4127642479"/>
                    </a:ext>
                  </a:extLst>
                </a:gridCol>
                <a:gridCol w="892483">
                  <a:extLst>
                    <a:ext uri="{9D8B030D-6E8A-4147-A177-3AD203B41FA5}">
                      <a16:colId xmlns:a16="http://schemas.microsoft.com/office/drawing/2014/main" val="4006260876"/>
                    </a:ext>
                  </a:extLst>
                </a:gridCol>
              </a:tblGrid>
              <a:tr h="217199">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1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41976" marR="41976" marT="20989" marB="20989"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1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PREDICTED CLASS</a:t>
                      </a:r>
                    </a:p>
                  </a:txBody>
                  <a:tcPr marL="73118" marR="73118" marT="36559" marB="36559"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7557583"/>
                  </a:ext>
                </a:extLst>
              </a:tr>
              <a:tr h="210092">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1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ACTUAL</a:t>
                      </a:r>
                      <a:br>
                        <a:rPr kumimoji="0" lang="en-US" altLang="zh-CN" sz="11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1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CLASS</a:t>
                      </a:r>
                    </a:p>
                  </a:txBody>
                  <a:tcPr marL="73118" marR="73118" marT="36559" marB="36559"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00B0F0"/>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41976" marR="41976" marT="20989" marB="2098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41976" marR="41976" marT="20989" marB="2098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41976" marR="41976" marT="20989" marB="20989"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313868363"/>
                  </a:ext>
                </a:extLst>
              </a:tr>
              <a:tr h="340342">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41976" marR="41976" marT="20989" marB="2098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a:t>
                      </a:r>
                      <a:b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1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L="41976" marR="41976" marT="20989" marB="2098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b</a:t>
                      </a:r>
                      <a:b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1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L="41976" marR="41976" marT="20989" marB="20989"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72189781"/>
                  </a:ext>
                </a:extLst>
              </a:tr>
              <a:tr h="340342">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41976" marR="41976" marT="20989" marB="2098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b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1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L="41976" marR="41976" marT="20989" marB="2098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d</a:t>
                      </a:r>
                      <a:b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1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L="41976" marR="41976" marT="20989" marB="20989"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607764171"/>
                  </a:ext>
                </a:extLst>
              </a:tr>
            </a:tbl>
          </a:graphicData>
        </a:graphic>
      </p:graphicFrame>
      <p:grpSp>
        <p:nvGrpSpPr>
          <p:cNvPr id="14" name="组合 13"/>
          <p:cNvGrpSpPr/>
          <p:nvPr>
            <p:custDataLst>
              <p:tags r:id="rId7"/>
            </p:custDataLst>
          </p:nvPr>
        </p:nvGrpSpPr>
        <p:grpSpPr>
          <a:xfrm>
            <a:off x="0" y="0"/>
            <a:ext cx="9144000" cy="635000"/>
            <a:chOff x="0" y="0"/>
            <a:chExt cx="9144000" cy="635000"/>
          </a:xfrm>
        </p:grpSpPr>
        <p:sp>
          <p:nvSpPr>
            <p:cNvPr id="10" name="TitleBackground"/>
            <p:cNvSpPr/>
            <p:nvPr>
              <p:custDataLst>
                <p:tags r:id="rId9"/>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ColorBlock"/>
            <p:cNvSpPr/>
            <p:nvPr>
              <p:custDataLst>
                <p:tags r:id="rId10"/>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TypeText"/>
            <p:cNvSpPr txBox="1"/>
            <p:nvPr>
              <p:custDataLst>
                <p:tags r:id="rId11"/>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3" name="TipText"/>
            <p:cNvSpPr txBox="1"/>
            <p:nvPr>
              <p:custDataLst>
                <p:tags r:id="rId12"/>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6</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7" name="图片 6"/>
          <p:cNvPicPr>
            <a:picLocks/>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810750694"/>
      </p:ext>
    </p:extLst>
  </p:cSld>
  <p:clrMapOvr>
    <a:masterClrMapping/>
  </p:clrMapOvr>
  <p:transition spd="med">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2B9C071-B6BD-49DE-8523-290C16F45D67}"/>
              </a:ext>
            </a:extLst>
          </p:cNvPr>
          <p:cNvSpPr txBox="1">
            <a:spLocks noChangeArrowheads="1"/>
          </p:cNvSpPr>
          <p:nvPr/>
        </p:nvSpPr>
        <p:spPr>
          <a:xfrm>
            <a:off x="756000" y="108000"/>
            <a:ext cx="7391400" cy="492443"/>
          </a:xfrm>
          <a:prstGeom prst="rect">
            <a:avLst/>
          </a:prstGeom>
        </p:spPr>
        <p:txBody>
          <a:bodyPr wrap="square">
            <a:spAutoFit/>
          </a:bodyPr>
          <a:lstStyle>
            <a:defPPr>
              <a:defRPr lang="zh-CN"/>
            </a:defPPr>
            <a:lvl1pPr defTabSz="914400" eaLnBrk="1" fontAlgn="auto" latinLnBrk="0" hangingPunct="1">
              <a:lnSpc>
                <a:spcPct val="100000"/>
              </a:lnSpc>
              <a:spcAft>
                <a:spcPts val="0"/>
              </a:spcAft>
              <a:buNone/>
              <a:defRPr kumimoji="0" sz="2600" b="1" spc="50">
                <a:solidFill>
                  <a:schemeClr val="bg1"/>
                </a:solidFill>
                <a:latin typeface="Times New Roman" panose="02020603050405020304" pitchFamily="18" charset="0"/>
                <a:ea typeface="微软雅黑" panose="020B0503020204020204" pitchFamily="34" charset="-122"/>
                <a:cs typeface="+mn-ea"/>
              </a:defRPr>
            </a:lvl1pPr>
            <a:lvl2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9pPr>
          </a:lstStyle>
          <a:p>
            <a:r>
              <a:rPr lang="en-US" altLang="zh-CN">
                <a:sym typeface="Times New Roman" panose="02020603050405020304" pitchFamily="18" charset="0"/>
              </a:rPr>
              <a:t>1.4 ROC</a:t>
            </a:r>
            <a:r>
              <a:rPr lang="zh-CN" altLang="en-US">
                <a:sym typeface="Times New Roman" panose="02020603050405020304" pitchFamily="18" charset="0"/>
              </a:rPr>
              <a:t>曲线</a:t>
            </a:r>
            <a:endParaRPr lang="zh-CN" altLang="en-US" dirty="0">
              <a:sym typeface="Times New Roman" panose="02020603050405020304" pitchFamily="18" charset="0"/>
            </a:endParaRPr>
          </a:p>
        </p:txBody>
      </p:sp>
      <p:sp>
        <p:nvSpPr>
          <p:cNvPr id="6" name="Rectangle 3"/>
          <p:cNvSpPr txBox="1">
            <a:spLocks noChangeArrowheads="1"/>
          </p:cNvSpPr>
          <p:nvPr/>
        </p:nvSpPr>
        <p:spPr bwMode="auto">
          <a:xfrm>
            <a:off x="252000" y="756000"/>
            <a:ext cx="8640000" cy="1981248"/>
          </a:xfrm>
          <a:prstGeom prst="rect">
            <a:avLst/>
          </a:prstGeom>
        </p:spPr>
        <p:txBody>
          <a:bodyPr>
            <a:spAutoFit/>
          </a:bodyPr>
          <a:lstStyle>
            <a:defPPr>
              <a:defRPr lang="zh-CN"/>
            </a:defPPr>
            <a:lvl1pPr marL="360000" indent="-360000" algn="just" defTabSz="914400" eaLnBrk="1" fontAlgn="auto" latinLnBrk="0" hangingPunct="1">
              <a:lnSpc>
                <a:spcPct val="150000"/>
              </a:lnSpc>
              <a:spcBef>
                <a:spcPts val="600"/>
              </a:spcBef>
              <a:spcAft>
                <a:spcPts val="0"/>
              </a:spcAft>
              <a:buClr>
                <a:srgbClr val="FF6600"/>
              </a:buClr>
              <a:buSzPct val="80000"/>
              <a:buFont typeface="Wingdings" panose="05000000000000000000" pitchFamily="2" charset="2"/>
              <a:buChar char="l"/>
              <a:defRPr kumimoji="0">
                <a:solidFill>
                  <a:schemeClr val="tx1">
                    <a:lumMod val="85000"/>
                    <a:lumOff val="15000"/>
                  </a:schemeClr>
                </a:solidFill>
                <a:latin typeface="+mn-lt"/>
                <a:ea typeface="+mn-ea"/>
                <a:cs typeface="+mn-ea"/>
              </a:defRPr>
            </a:lvl1pPr>
            <a:lvl2pPr marL="685800" lvl="1" indent="-228600" defTabSz="914400" eaLnBrk="1" fontAlgn="auto" latinLnBrk="0" hangingPunct="1">
              <a:lnSpc>
                <a:spcPct val="150000"/>
              </a:lnSpc>
              <a:spcBef>
                <a:spcPts val="600"/>
              </a:spcBef>
              <a:spcAft>
                <a:spcPts val="0"/>
              </a:spcAft>
              <a:buClr>
                <a:srgbClr val="FF6600"/>
              </a:buClr>
              <a:buSzPct val="60000"/>
              <a:buFont typeface="Wingdings" panose="05000000000000000000" pitchFamily="2" charset="2"/>
              <a:buChar char="l"/>
              <a:defRPr kumimoji="0" sz="2200">
                <a:latin typeface="+mn-lt"/>
                <a:ea typeface="+mn-ea"/>
              </a:defRPr>
            </a:lvl2pPr>
            <a:lvl3pPr marL="1143000" lvl="2" indent="-228600" defTabSz="914400" eaLnBrk="1" fontAlgn="auto" latinLnBrk="0" hangingPunct="1">
              <a:lnSpc>
                <a:spcPct val="150000"/>
              </a:lnSpc>
              <a:spcBef>
                <a:spcPts val="600"/>
              </a:spcBef>
              <a:spcAft>
                <a:spcPts val="0"/>
              </a:spcAft>
              <a:buClr>
                <a:srgbClr val="FF6600"/>
              </a:buClr>
              <a:buFont typeface="Arial" panose="020B0604020202020204" pitchFamily="34" charset="0"/>
              <a:buChar char="•"/>
              <a:defRPr kumimoji="0"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20000"/>
              </a:lnSpc>
            </a:pPr>
            <a:r>
              <a:rPr lang="zh-CN" altLang="en-US" dirty="0">
                <a:sym typeface="Times New Roman" panose="02020603050405020304" pitchFamily="18" charset="0"/>
              </a:rPr>
              <a:t>前面分类器性能评价的局限性：分类器预测结果为离散的</a:t>
            </a:r>
            <a:r>
              <a:rPr lang="en-US" altLang="zh-CN" dirty="0">
                <a:sym typeface="Times New Roman" panose="02020603050405020304" pitchFamily="18" charset="0"/>
              </a:rPr>
              <a:t>1</a:t>
            </a:r>
            <a:r>
              <a:rPr lang="zh-CN" altLang="en-US" dirty="0">
                <a:sym typeface="Times New Roman" panose="02020603050405020304" pitchFamily="18" charset="0"/>
              </a:rPr>
              <a:t>或者</a:t>
            </a:r>
            <a:r>
              <a:rPr lang="en-US" altLang="zh-CN" dirty="0">
                <a:sym typeface="Times New Roman" panose="02020603050405020304" pitchFamily="18" charset="0"/>
              </a:rPr>
              <a:t>0</a:t>
            </a:r>
          </a:p>
          <a:p>
            <a:pPr>
              <a:lnSpc>
                <a:spcPct val="120000"/>
              </a:lnSpc>
            </a:pPr>
            <a:r>
              <a:rPr lang="zh-CN" altLang="en-US" dirty="0">
                <a:sym typeface="Times New Roman" panose="02020603050405020304" pitchFamily="18" charset="0"/>
              </a:rPr>
              <a:t>朴素贝叶斯输出？</a:t>
            </a:r>
            <a:endParaRPr lang="en-US" altLang="zh-CN" dirty="0">
              <a:sym typeface="Times New Roman" panose="02020603050405020304" pitchFamily="18" charset="0"/>
            </a:endParaRPr>
          </a:p>
          <a:p>
            <a:pPr>
              <a:lnSpc>
                <a:spcPct val="120000"/>
              </a:lnSpc>
            </a:pPr>
            <a:r>
              <a:rPr lang="zh-CN" altLang="en-US" dirty="0">
                <a:sym typeface="Times New Roman" panose="02020603050405020304" pitchFamily="18" charset="0"/>
              </a:rPr>
              <a:t>其他分类器</a:t>
            </a:r>
            <a:r>
              <a:rPr lang="zh-CN" altLang="en-US">
                <a:sym typeface="Times New Roman" panose="02020603050405020304" pitchFamily="18" charset="0"/>
              </a:rPr>
              <a:t>输出？</a:t>
            </a:r>
            <a:endParaRPr lang="en-US" altLang="zh-CN">
              <a:sym typeface="Times New Roman" panose="02020603050405020304" pitchFamily="18" charset="0"/>
            </a:endParaRPr>
          </a:p>
        </p:txBody>
      </p:sp>
      <p:graphicFrame>
        <p:nvGraphicFramePr>
          <p:cNvPr id="7" name="Group 131"/>
          <p:cNvGraphicFramePr>
            <a:graphicFrameLocks noGrp="1"/>
          </p:cNvGraphicFramePr>
          <p:nvPr/>
        </p:nvGraphicFramePr>
        <p:xfrm>
          <a:off x="3132000" y="3815587"/>
          <a:ext cx="2880001" cy="2880001"/>
        </p:xfrm>
        <a:graphic>
          <a:graphicData uri="http://schemas.openxmlformats.org/drawingml/2006/table">
            <a:tbl>
              <a:tblPr/>
              <a:tblGrid>
                <a:gridCol w="805944">
                  <a:extLst>
                    <a:ext uri="{9D8B030D-6E8A-4147-A177-3AD203B41FA5}">
                      <a16:colId xmlns:a16="http://schemas.microsoft.com/office/drawing/2014/main" val="20000"/>
                    </a:ext>
                  </a:extLst>
                </a:gridCol>
                <a:gridCol w="692431">
                  <a:extLst>
                    <a:ext uri="{9D8B030D-6E8A-4147-A177-3AD203B41FA5}">
                      <a16:colId xmlns:a16="http://schemas.microsoft.com/office/drawing/2014/main" val="20001"/>
                    </a:ext>
                  </a:extLst>
                </a:gridCol>
                <a:gridCol w="690813">
                  <a:extLst>
                    <a:ext uri="{9D8B030D-6E8A-4147-A177-3AD203B41FA5}">
                      <a16:colId xmlns:a16="http://schemas.microsoft.com/office/drawing/2014/main" val="20002"/>
                    </a:ext>
                  </a:extLst>
                </a:gridCol>
                <a:gridCol w="690813">
                  <a:extLst>
                    <a:ext uri="{9D8B030D-6E8A-4147-A177-3AD203B41FA5}">
                      <a16:colId xmlns:a16="http://schemas.microsoft.com/office/drawing/2014/main" val="20003"/>
                    </a:ext>
                  </a:extLst>
                </a:gridCol>
              </a:tblGrid>
              <a:tr h="740158">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All</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3347864" y="2060848"/>
                <a:ext cx="1369414" cy="461665"/>
              </a:xfrm>
              <a:prstGeom prst="rect">
                <a:avLst/>
              </a:prstGeom>
              <a:noFill/>
            </p:spPr>
            <p:txBody>
              <a:bodyPr wrap="none" rtlCol="0">
                <a:spAutoFit/>
              </a:bodyPr>
              <a:lstStyle/>
              <a:p>
                <a14:m>
                  <m:oMath xmlns:m="http://schemas.openxmlformats.org/officeDocument/2006/math">
                    <m:r>
                      <m:rPr>
                        <m:sty m:val="p"/>
                      </m:rPr>
                      <a:rPr lang="en-US" altLang="zh-CN" i="1" smtClean="0">
                        <a:latin typeface="Cambria Math"/>
                        <a:sym typeface="Times New Roman" panose="02020603050405020304" pitchFamily="18" charset="0"/>
                      </a:rPr>
                      <m:t>p</m:t>
                    </m:r>
                    <m:r>
                      <a:rPr lang="en-US" altLang="zh-CN" b="0" i="1" smtClean="0">
                        <a:latin typeface="Cambria Math"/>
                        <a:sym typeface="Times New Roman" panose="02020603050405020304" pitchFamily="18" charset="0"/>
                      </a:rPr>
                      <m:t>(</m:t>
                    </m:r>
                    <m:r>
                      <a:rPr lang="en-US" altLang="zh-CN" b="0" i="1" smtClean="0">
                        <a:latin typeface="Cambria Math"/>
                        <a:sym typeface="Times New Roman" panose="02020603050405020304" pitchFamily="18" charset="0"/>
                      </a:rPr>
                      <m:t>𝑥</m:t>
                    </m:r>
                    <m:r>
                      <a:rPr lang="en-US" altLang="zh-CN" b="0" i="1" smtClean="0">
                        <a:latin typeface="Cambria Math"/>
                        <a:sym typeface="Times New Roman" panose="02020603050405020304" pitchFamily="18" charset="0"/>
                      </a:rPr>
                      <m:t>|</m:t>
                    </m:r>
                    <m:r>
                      <a:rPr lang="en-US" altLang="zh-CN" b="0" i="1" smtClean="0">
                        <a:latin typeface="Cambria Math"/>
                        <a:sym typeface="Times New Roman" panose="02020603050405020304" pitchFamily="18" charset="0"/>
                      </a:rPr>
                      <m:t>𝑦</m:t>
                    </m:r>
                    <m:r>
                      <a:rPr lang="en-US" altLang="zh-CN" b="0" i="1" smtClean="0">
                        <a:latin typeface="Cambria Math"/>
                        <a:sym typeface="Times New Roman" panose="02020603050405020304" pitchFamily="18" charset="0"/>
                      </a:rPr>
                      <m:t>)</m:t>
                    </m:r>
                  </m:oMath>
                </a14:m>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347864" y="2060848"/>
                <a:ext cx="1369414" cy="461665"/>
              </a:xfrm>
              <a:prstGeom prst="rect">
                <a:avLst/>
              </a:prstGeom>
              <a:blipFill>
                <a:blip r:embed="rId2"/>
                <a:stretch>
                  <a:fillRect l="-1333" t="-10526" r="-5333"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0498859"/>
      </p:ext>
    </p:extLst>
  </p:cSld>
  <p:clrMapOvr>
    <a:masterClrMapping/>
  </p:clrMapOvr>
  <p:transition spd="med">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A5CB9C4-866C-4196-A1C7-3008C51FF594}"/>
              </a:ext>
            </a:extLst>
          </p:cNvPr>
          <p:cNvSpPr txBox="1"/>
          <p:nvPr/>
        </p:nvSpPr>
        <p:spPr>
          <a:xfrm>
            <a:off x="384276" y="4556818"/>
            <a:ext cx="2747724" cy="1446550"/>
          </a:xfrm>
          <a:prstGeom prst="rect">
            <a:avLst/>
          </a:prstGeom>
          <a:solidFill>
            <a:schemeClr val="accent1">
              <a:lumMod val="20000"/>
              <a:lumOff val="80000"/>
            </a:schemeClr>
          </a:solidFill>
          <a:ln>
            <a:solidFill>
              <a:srgbClr val="13548C"/>
            </a:solidFill>
          </a:ln>
        </p:spPr>
        <p:txBody>
          <a:bodyPr wrap="square" rtlCol="0">
            <a:spAutoFit/>
          </a:bodyPr>
          <a:lstStyle/>
          <a:p>
            <a:pPr algn="just"/>
            <a:r>
              <a:rPr lang="zh-CN" altLang="en-US" sz="22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        输出</a:t>
            </a:r>
            <a:r>
              <a:rPr lang="zh-CN" altLang="en-US" sz="22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是一个连续的概率值，且同我们仅仅关系“</a:t>
            </a:r>
            <a:r>
              <a:rPr lang="en-US" altLang="zh-CN" sz="22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2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”类别的概率</a:t>
            </a:r>
          </a:p>
        </p:txBody>
      </p:sp>
      <p:sp>
        <p:nvSpPr>
          <p:cNvPr id="5" name="Rectangle 2">
            <a:extLst>
              <a:ext uri="{FF2B5EF4-FFF2-40B4-BE49-F238E27FC236}">
                <a16:creationId xmlns:a16="http://schemas.microsoft.com/office/drawing/2014/main" id="{D2B9C071-B6BD-49DE-8523-290C16F45D67}"/>
              </a:ext>
            </a:extLst>
          </p:cNvPr>
          <p:cNvSpPr txBox="1">
            <a:spLocks noChangeArrowheads="1"/>
          </p:cNvSpPr>
          <p:nvPr/>
        </p:nvSpPr>
        <p:spPr>
          <a:xfrm>
            <a:off x="756000" y="108000"/>
            <a:ext cx="7391400" cy="492443"/>
          </a:xfrm>
          <a:prstGeom prst="rect">
            <a:avLst/>
          </a:prstGeom>
        </p:spPr>
        <p:txBody>
          <a:bodyPr wrap="square">
            <a:spAutoFit/>
          </a:bodyPr>
          <a:lstStyle>
            <a:defPPr>
              <a:defRPr lang="zh-CN"/>
            </a:defPPr>
            <a:lvl1pPr defTabSz="914400" eaLnBrk="1" fontAlgn="auto" latinLnBrk="0" hangingPunct="1">
              <a:lnSpc>
                <a:spcPct val="100000"/>
              </a:lnSpc>
              <a:spcAft>
                <a:spcPts val="0"/>
              </a:spcAft>
              <a:buNone/>
              <a:defRPr kumimoji="0" sz="2600" b="1" spc="50">
                <a:solidFill>
                  <a:schemeClr val="bg1"/>
                </a:solidFill>
                <a:latin typeface="Times New Roman" panose="02020603050405020304" pitchFamily="18" charset="0"/>
                <a:ea typeface="微软雅黑" panose="020B0503020204020204" pitchFamily="34" charset="-122"/>
                <a:cs typeface="+mn-ea"/>
              </a:defRPr>
            </a:lvl1pPr>
            <a:lvl2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9pPr>
          </a:lstStyle>
          <a:p>
            <a:r>
              <a:rPr lang="en-US" altLang="zh-CN">
                <a:sym typeface="Times New Roman" panose="02020603050405020304" pitchFamily="18" charset="0"/>
              </a:rPr>
              <a:t>1.4 ROC</a:t>
            </a:r>
            <a:r>
              <a:rPr lang="zh-CN" altLang="en-US">
                <a:sym typeface="Times New Roman" panose="02020603050405020304" pitchFamily="18" charset="0"/>
              </a:rPr>
              <a:t>曲线</a:t>
            </a:r>
            <a:endParaRPr lang="zh-CN" altLang="en-US" dirty="0">
              <a:sym typeface="Times New Roman" panose="02020603050405020304" pitchFamily="18" charset="0"/>
            </a:endParaRPr>
          </a:p>
        </p:txBody>
      </p:sp>
      <p:sp>
        <p:nvSpPr>
          <p:cNvPr id="6" name="Rectangle 3"/>
          <p:cNvSpPr txBox="1">
            <a:spLocks noChangeArrowheads="1"/>
          </p:cNvSpPr>
          <p:nvPr/>
        </p:nvSpPr>
        <p:spPr bwMode="auto">
          <a:xfrm>
            <a:off x="252000" y="756000"/>
            <a:ext cx="8640000" cy="1981248"/>
          </a:xfrm>
          <a:prstGeom prst="rect">
            <a:avLst/>
          </a:prstGeom>
        </p:spPr>
        <p:txBody>
          <a:bodyPr>
            <a:spAutoFit/>
          </a:bodyPr>
          <a:lstStyle>
            <a:defPPr>
              <a:defRPr lang="zh-CN"/>
            </a:defPPr>
            <a:lvl1pPr marL="360000" indent="-360000" algn="just" defTabSz="914400" eaLnBrk="1" fontAlgn="auto" latinLnBrk="0" hangingPunct="1">
              <a:lnSpc>
                <a:spcPct val="150000"/>
              </a:lnSpc>
              <a:spcBef>
                <a:spcPts val="600"/>
              </a:spcBef>
              <a:spcAft>
                <a:spcPts val="0"/>
              </a:spcAft>
              <a:buClr>
                <a:srgbClr val="FF6600"/>
              </a:buClr>
              <a:buSzPct val="80000"/>
              <a:buFont typeface="Wingdings" panose="05000000000000000000" pitchFamily="2" charset="2"/>
              <a:buChar char="l"/>
              <a:defRPr kumimoji="0">
                <a:solidFill>
                  <a:schemeClr val="tx1">
                    <a:lumMod val="85000"/>
                    <a:lumOff val="15000"/>
                  </a:schemeClr>
                </a:solidFill>
                <a:latin typeface="+mn-lt"/>
                <a:ea typeface="+mn-ea"/>
                <a:cs typeface="+mn-ea"/>
              </a:defRPr>
            </a:lvl1pPr>
            <a:lvl2pPr marL="685800" lvl="1" indent="-228600" defTabSz="914400" eaLnBrk="1" fontAlgn="auto" latinLnBrk="0" hangingPunct="1">
              <a:lnSpc>
                <a:spcPct val="150000"/>
              </a:lnSpc>
              <a:spcBef>
                <a:spcPts val="600"/>
              </a:spcBef>
              <a:spcAft>
                <a:spcPts val="0"/>
              </a:spcAft>
              <a:buClr>
                <a:srgbClr val="FF6600"/>
              </a:buClr>
              <a:buSzPct val="60000"/>
              <a:buFont typeface="Wingdings" panose="05000000000000000000" pitchFamily="2" charset="2"/>
              <a:buChar char="l"/>
              <a:defRPr kumimoji="0" sz="2200">
                <a:latin typeface="+mn-lt"/>
                <a:ea typeface="+mn-ea"/>
              </a:defRPr>
            </a:lvl2pPr>
            <a:lvl3pPr marL="1143000" lvl="2" indent="-228600" defTabSz="914400" eaLnBrk="1" fontAlgn="auto" latinLnBrk="0" hangingPunct="1">
              <a:lnSpc>
                <a:spcPct val="150000"/>
              </a:lnSpc>
              <a:spcBef>
                <a:spcPts val="600"/>
              </a:spcBef>
              <a:spcAft>
                <a:spcPts val="0"/>
              </a:spcAft>
              <a:buClr>
                <a:srgbClr val="FF6600"/>
              </a:buClr>
              <a:buFont typeface="Arial" panose="020B0604020202020204" pitchFamily="34" charset="0"/>
              <a:buChar char="•"/>
              <a:defRPr kumimoji="0"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20000"/>
              </a:lnSpc>
            </a:pPr>
            <a:r>
              <a:rPr lang="zh-CN" altLang="en-US" dirty="0">
                <a:sym typeface="Times New Roman" panose="02020603050405020304" pitchFamily="18" charset="0"/>
              </a:rPr>
              <a:t>前面分类器性能评价的局限性：分类器预测结果为离散的</a:t>
            </a:r>
            <a:r>
              <a:rPr lang="en-US" altLang="zh-CN" dirty="0">
                <a:sym typeface="Times New Roman" panose="02020603050405020304" pitchFamily="18" charset="0"/>
              </a:rPr>
              <a:t>1</a:t>
            </a:r>
            <a:r>
              <a:rPr lang="zh-CN" altLang="en-US" dirty="0">
                <a:sym typeface="Times New Roman" panose="02020603050405020304" pitchFamily="18" charset="0"/>
              </a:rPr>
              <a:t>或者</a:t>
            </a:r>
            <a:r>
              <a:rPr lang="en-US" altLang="zh-CN" dirty="0">
                <a:sym typeface="Times New Roman" panose="02020603050405020304" pitchFamily="18" charset="0"/>
              </a:rPr>
              <a:t>0</a:t>
            </a:r>
          </a:p>
          <a:p>
            <a:pPr>
              <a:lnSpc>
                <a:spcPct val="120000"/>
              </a:lnSpc>
            </a:pPr>
            <a:r>
              <a:rPr lang="zh-CN" altLang="en-US" dirty="0">
                <a:sym typeface="Times New Roman" panose="02020603050405020304" pitchFamily="18" charset="0"/>
              </a:rPr>
              <a:t>朴素贝叶斯输出？</a:t>
            </a:r>
            <a:endParaRPr lang="en-US" altLang="zh-CN" dirty="0">
              <a:sym typeface="Times New Roman" panose="02020603050405020304" pitchFamily="18" charset="0"/>
            </a:endParaRPr>
          </a:p>
          <a:p>
            <a:pPr>
              <a:lnSpc>
                <a:spcPct val="120000"/>
              </a:lnSpc>
            </a:pPr>
            <a:r>
              <a:rPr lang="zh-CN" altLang="en-US" dirty="0">
                <a:sym typeface="Times New Roman" panose="02020603050405020304" pitchFamily="18" charset="0"/>
              </a:rPr>
              <a:t>其他分类器</a:t>
            </a:r>
            <a:r>
              <a:rPr lang="zh-CN" altLang="en-US">
                <a:sym typeface="Times New Roman" panose="02020603050405020304" pitchFamily="18" charset="0"/>
              </a:rPr>
              <a:t>输出？</a:t>
            </a:r>
            <a:endParaRPr lang="en-US" altLang="zh-CN">
              <a:sym typeface="Times New Roman" panose="02020603050405020304" pitchFamily="18" charset="0"/>
            </a:endParaRPr>
          </a:p>
        </p:txBody>
      </p:sp>
      <p:graphicFrame>
        <p:nvGraphicFramePr>
          <p:cNvPr id="7" name="Group 131"/>
          <p:cNvGraphicFramePr>
            <a:graphicFrameLocks noGrp="1"/>
          </p:cNvGraphicFramePr>
          <p:nvPr/>
        </p:nvGraphicFramePr>
        <p:xfrm>
          <a:off x="3132000" y="3815587"/>
          <a:ext cx="2880001" cy="2880001"/>
        </p:xfrm>
        <a:graphic>
          <a:graphicData uri="http://schemas.openxmlformats.org/drawingml/2006/table">
            <a:tbl>
              <a:tblPr/>
              <a:tblGrid>
                <a:gridCol w="805944">
                  <a:extLst>
                    <a:ext uri="{9D8B030D-6E8A-4147-A177-3AD203B41FA5}">
                      <a16:colId xmlns:a16="http://schemas.microsoft.com/office/drawing/2014/main" val="20000"/>
                    </a:ext>
                  </a:extLst>
                </a:gridCol>
                <a:gridCol w="692431">
                  <a:extLst>
                    <a:ext uri="{9D8B030D-6E8A-4147-A177-3AD203B41FA5}">
                      <a16:colId xmlns:a16="http://schemas.microsoft.com/office/drawing/2014/main" val="20001"/>
                    </a:ext>
                  </a:extLst>
                </a:gridCol>
                <a:gridCol w="690813">
                  <a:extLst>
                    <a:ext uri="{9D8B030D-6E8A-4147-A177-3AD203B41FA5}">
                      <a16:colId xmlns:a16="http://schemas.microsoft.com/office/drawing/2014/main" val="20002"/>
                    </a:ext>
                  </a:extLst>
                </a:gridCol>
                <a:gridCol w="690813">
                  <a:extLst>
                    <a:ext uri="{9D8B030D-6E8A-4147-A177-3AD203B41FA5}">
                      <a16:colId xmlns:a16="http://schemas.microsoft.com/office/drawing/2014/main" val="20003"/>
                    </a:ext>
                  </a:extLst>
                </a:gridCol>
              </a:tblGrid>
              <a:tr h="740158">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All</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3347864" y="2060848"/>
                <a:ext cx="1369414" cy="461665"/>
              </a:xfrm>
              <a:prstGeom prst="rect">
                <a:avLst/>
              </a:prstGeom>
              <a:noFill/>
            </p:spPr>
            <p:txBody>
              <a:bodyPr wrap="none" rtlCol="0">
                <a:spAutoFit/>
              </a:bodyPr>
              <a:lstStyle/>
              <a:p>
                <a14:m>
                  <m:oMath xmlns:m="http://schemas.openxmlformats.org/officeDocument/2006/math">
                    <m:r>
                      <m:rPr>
                        <m:sty m:val="p"/>
                      </m:rPr>
                      <a:rPr lang="en-US" altLang="zh-CN" i="1" smtClean="0">
                        <a:latin typeface="Cambria Math"/>
                        <a:sym typeface="Times New Roman" panose="02020603050405020304" pitchFamily="18" charset="0"/>
                      </a:rPr>
                      <m:t>p</m:t>
                    </m:r>
                    <m:r>
                      <a:rPr lang="en-US" altLang="zh-CN" b="0" i="1" smtClean="0">
                        <a:latin typeface="Cambria Math"/>
                        <a:sym typeface="Times New Roman" panose="02020603050405020304" pitchFamily="18" charset="0"/>
                      </a:rPr>
                      <m:t>(</m:t>
                    </m:r>
                    <m:r>
                      <a:rPr lang="en-US" altLang="zh-CN" b="0" i="1" smtClean="0">
                        <a:latin typeface="Cambria Math"/>
                        <a:sym typeface="Times New Roman" panose="02020603050405020304" pitchFamily="18" charset="0"/>
                      </a:rPr>
                      <m:t>𝑥</m:t>
                    </m:r>
                    <m:r>
                      <a:rPr lang="en-US" altLang="zh-CN" b="0" i="1" smtClean="0">
                        <a:latin typeface="Cambria Math"/>
                        <a:sym typeface="Times New Roman" panose="02020603050405020304" pitchFamily="18" charset="0"/>
                      </a:rPr>
                      <m:t>|</m:t>
                    </m:r>
                    <m:r>
                      <a:rPr lang="en-US" altLang="zh-CN" b="0" i="1" smtClean="0">
                        <a:latin typeface="Cambria Math"/>
                        <a:sym typeface="Times New Roman" panose="02020603050405020304" pitchFamily="18" charset="0"/>
                      </a:rPr>
                      <m:t>𝑦</m:t>
                    </m:r>
                    <m:r>
                      <a:rPr lang="en-US" altLang="zh-CN" b="0" i="1" smtClean="0">
                        <a:latin typeface="Cambria Math"/>
                        <a:sym typeface="Times New Roman" panose="02020603050405020304" pitchFamily="18" charset="0"/>
                      </a:rPr>
                      <m:t>)</m:t>
                    </m:r>
                  </m:oMath>
                </a14:m>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347864" y="2060848"/>
                <a:ext cx="1369414" cy="461665"/>
              </a:xfrm>
              <a:prstGeom prst="rect">
                <a:avLst/>
              </a:prstGeom>
              <a:blipFill>
                <a:blip r:embed="rId2"/>
                <a:stretch>
                  <a:fillRect l="-1333" t="-10526" r="-5333"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6305338"/>
      </p:ext>
    </p:extLst>
  </p:cSld>
  <p:clrMapOvr>
    <a:masterClrMapping/>
  </p:clrMapOvr>
  <p:transition spd="med">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A5CB9C4-866C-4196-A1C7-3008C51FF594}"/>
              </a:ext>
            </a:extLst>
          </p:cNvPr>
          <p:cNvSpPr txBox="1"/>
          <p:nvPr/>
        </p:nvSpPr>
        <p:spPr>
          <a:xfrm>
            <a:off x="384276" y="4556818"/>
            <a:ext cx="2747724" cy="1446550"/>
          </a:xfrm>
          <a:prstGeom prst="rect">
            <a:avLst/>
          </a:prstGeom>
          <a:solidFill>
            <a:schemeClr val="accent1">
              <a:lumMod val="20000"/>
              <a:lumOff val="80000"/>
            </a:schemeClr>
          </a:solidFill>
          <a:ln>
            <a:solidFill>
              <a:srgbClr val="13548C"/>
            </a:solidFill>
          </a:ln>
        </p:spPr>
        <p:txBody>
          <a:bodyPr wrap="square" rtlCol="0">
            <a:spAutoFit/>
          </a:bodyPr>
          <a:lstStyle/>
          <a:p>
            <a:pPr algn="just"/>
            <a:r>
              <a:rPr lang="zh-CN" altLang="en-US" sz="22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        输出</a:t>
            </a:r>
            <a:r>
              <a:rPr lang="zh-CN" altLang="en-US" sz="22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是一个连续的概率值，且同我们仅仅关系“</a:t>
            </a:r>
            <a:r>
              <a:rPr lang="en-US" altLang="zh-CN" sz="22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2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”类别的概率</a:t>
            </a:r>
          </a:p>
        </p:txBody>
      </p:sp>
      <p:sp>
        <p:nvSpPr>
          <p:cNvPr id="5" name="Rectangle 2">
            <a:extLst>
              <a:ext uri="{FF2B5EF4-FFF2-40B4-BE49-F238E27FC236}">
                <a16:creationId xmlns:a16="http://schemas.microsoft.com/office/drawing/2014/main" id="{D2B9C071-B6BD-49DE-8523-290C16F45D67}"/>
              </a:ext>
            </a:extLst>
          </p:cNvPr>
          <p:cNvSpPr txBox="1">
            <a:spLocks noChangeArrowheads="1"/>
          </p:cNvSpPr>
          <p:nvPr/>
        </p:nvSpPr>
        <p:spPr>
          <a:xfrm>
            <a:off x="756000" y="108000"/>
            <a:ext cx="7391400" cy="492443"/>
          </a:xfrm>
          <a:prstGeom prst="rect">
            <a:avLst/>
          </a:prstGeom>
        </p:spPr>
        <p:txBody>
          <a:bodyPr wrap="square">
            <a:spAutoFit/>
          </a:bodyPr>
          <a:lstStyle>
            <a:defPPr>
              <a:defRPr lang="zh-CN"/>
            </a:defPPr>
            <a:lvl1pPr defTabSz="914400" eaLnBrk="1" fontAlgn="auto" latinLnBrk="0" hangingPunct="1">
              <a:lnSpc>
                <a:spcPct val="100000"/>
              </a:lnSpc>
              <a:spcAft>
                <a:spcPts val="0"/>
              </a:spcAft>
              <a:buNone/>
              <a:defRPr kumimoji="0" sz="2600" b="1" spc="50">
                <a:solidFill>
                  <a:schemeClr val="bg1"/>
                </a:solidFill>
                <a:latin typeface="Times New Roman" panose="02020603050405020304" pitchFamily="18" charset="0"/>
                <a:ea typeface="微软雅黑" panose="020B0503020204020204" pitchFamily="34" charset="-122"/>
                <a:cs typeface="+mn-ea"/>
              </a:defRPr>
            </a:lvl1pPr>
            <a:lvl2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9pPr>
          </a:lstStyle>
          <a:p>
            <a:r>
              <a:rPr lang="en-US" altLang="zh-CN">
                <a:sym typeface="Times New Roman" panose="02020603050405020304" pitchFamily="18" charset="0"/>
              </a:rPr>
              <a:t>1.4 ROC</a:t>
            </a:r>
            <a:r>
              <a:rPr lang="zh-CN" altLang="en-US">
                <a:sym typeface="Times New Roman" panose="02020603050405020304" pitchFamily="18" charset="0"/>
              </a:rPr>
              <a:t>曲线</a:t>
            </a:r>
            <a:endParaRPr lang="zh-CN" altLang="en-US" dirty="0">
              <a:sym typeface="Times New Roman" panose="02020603050405020304" pitchFamily="18" charset="0"/>
            </a:endParaRPr>
          </a:p>
        </p:txBody>
      </p:sp>
      <p:sp>
        <p:nvSpPr>
          <p:cNvPr id="6" name="Rectangle 3"/>
          <p:cNvSpPr txBox="1">
            <a:spLocks noChangeArrowheads="1"/>
          </p:cNvSpPr>
          <p:nvPr/>
        </p:nvSpPr>
        <p:spPr bwMode="auto">
          <a:xfrm>
            <a:off x="252000" y="756000"/>
            <a:ext cx="8640000" cy="1981248"/>
          </a:xfrm>
          <a:prstGeom prst="rect">
            <a:avLst/>
          </a:prstGeom>
        </p:spPr>
        <p:txBody>
          <a:bodyPr>
            <a:spAutoFit/>
          </a:bodyPr>
          <a:lstStyle>
            <a:defPPr>
              <a:defRPr lang="zh-CN"/>
            </a:defPPr>
            <a:lvl1pPr marL="360000" indent="-360000" algn="just" defTabSz="914400" eaLnBrk="1" fontAlgn="auto" latinLnBrk="0" hangingPunct="1">
              <a:lnSpc>
                <a:spcPct val="150000"/>
              </a:lnSpc>
              <a:spcBef>
                <a:spcPts val="600"/>
              </a:spcBef>
              <a:spcAft>
                <a:spcPts val="0"/>
              </a:spcAft>
              <a:buClr>
                <a:srgbClr val="FF6600"/>
              </a:buClr>
              <a:buSzPct val="80000"/>
              <a:buFont typeface="Wingdings" panose="05000000000000000000" pitchFamily="2" charset="2"/>
              <a:buChar char="l"/>
              <a:defRPr kumimoji="0">
                <a:solidFill>
                  <a:schemeClr val="tx1">
                    <a:lumMod val="85000"/>
                    <a:lumOff val="15000"/>
                  </a:schemeClr>
                </a:solidFill>
                <a:latin typeface="+mn-lt"/>
                <a:ea typeface="+mn-ea"/>
                <a:cs typeface="+mn-ea"/>
              </a:defRPr>
            </a:lvl1pPr>
            <a:lvl2pPr marL="685800" lvl="1" indent="-228600" defTabSz="914400" eaLnBrk="1" fontAlgn="auto" latinLnBrk="0" hangingPunct="1">
              <a:lnSpc>
                <a:spcPct val="150000"/>
              </a:lnSpc>
              <a:spcBef>
                <a:spcPts val="600"/>
              </a:spcBef>
              <a:spcAft>
                <a:spcPts val="0"/>
              </a:spcAft>
              <a:buClr>
                <a:srgbClr val="FF6600"/>
              </a:buClr>
              <a:buSzPct val="60000"/>
              <a:buFont typeface="Wingdings" panose="05000000000000000000" pitchFamily="2" charset="2"/>
              <a:buChar char="l"/>
              <a:defRPr kumimoji="0" sz="2200">
                <a:latin typeface="+mn-lt"/>
                <a:ea typeface="+mn-ea"/>
              </a:defRPr>
            </a:lvl2pPr>
            <a:lvl3pPr marL="1143000" lvl="2" indent="-228600" defTabSz="914400" eaLnBrk="1" fontAlgn="auto" latinLnBrk="0" hangingPunct="1">
              <a:lnSpc>
                <a:spcPct val="150000"/>
              </a:lnSpc>
              <a:spcBef>
                <a:spcPts val="600"/>
              </a:spcBef>
              <a:spcAft>
                <a:spcPts val="0"/>
              </a:spcAft>
              <a:buClr>
                <a:srgbClr val="FF6600"/>
              </a:buClr>
              <a:buFont typeface="Arial" panose="020B0604020202020204" pitchFamily="34" charset="0"/>
              <a:buChar char="•"/>
              <a:defRPr kumimoji="0"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20000"/>
              </a:lnSpc>
            </a:pPr>
            <a:r>
              <a:rPr lang="zh-CN" altLang="en-US" dirty="0">
                <a:sym typeface="Times New Roman" panose="02020603050405020304" pitchFamily="18" charset="0"/>
              </a:rPr>
              <a:t>前面分类器性能评价的局限性：分类器预测结果为离散的</a:t>
            </a:r>
            <a:r>
              <a:rPr lang="en-US" altLang="zh-CN" dirty="0">
                <a:sym typeface="Times New Roman" panose="02020603050405020304" pitchFamily="18" charset="0"/>
              </a:rPr>
              <a:t>1</a:t>
            </a:r>
            <a:r>
              <a:rPr lang="zh-CN" altLang="en-US" dirty="0">
                <a:sym typeface="Times New Roman" panose="02020603050405020304" pitchFamily="18" charset="0"/>
              </a:rPr>
              <a:t>或者</a:t>
            </a:r>
            <a:r>
              <a:rPr lang="en-US" altLang="zh-CN" dirty="0">
                <a:sym typeface="Times New Roman" panose="02020603050405020304" pitchFamily="18" charset="0"/>
              </a:rPr>
              <a:t>0</a:t>
            </a:r>
          </a:p>
          <a:p>
            <a:pPr>
              <a:lnSpc>
                <a:spcPct val="120000"/>
              </a:lnSpc>
            </a:pPr>
            <a:r>
              <a:rPr lang="zh-CN" altLang="en-US" dirty="0">
                <a:sym typeface="Times New Roman" panose="02020603050405020304" pitchFamily="18" charset="0"/>
              </a:rPr>
              <a:t>朴素贝叶斯输出？</a:t>
            </a:r>
            <a:endParaRPr lang="en-US" altLang="zh-CN" dirty="0">
              <a:sym typeface="Times New Roman" panose="02020603050405020304" pitchFamily="18" charset="0"/>
            </a:endParaRPr>
          </a:p>
          <a:p>
            <a:pPr>
              <a:lnSpc>
                <a:spcPct val="120000"/>
              </a:lnSpc>
            </a:pPr>
            <a:r>
              <a:rPr lang="zh-CN" altLang="en-US" dirty="0">
                <a:sym typeface="Times New Roman" panose="02020603050405020304" pitchFamily="18" charset="0"/>
              </a:rPr>
              <a:t>其他分类器</a:t>
            </a:r>
            <a:r>
              <a:rPr lang="zh-CN" altLang="en-US">
                <a:sym typeface="Times New Roman" panose="02020603050405020304" pitchFamily="18" charset="0"/>
              </a:rPr>
              <a:t>输出？</a:t>
            </a:r>
            <a:endParaRPr lang="en-US" altLang="zh-CN">
              <a:sym typeface="Times New Roman" panose="02020603050405020304" pitchFamily="18" charset="0"/>
            </a:endParaRPr>
          </a:p>
        </p:txBody>
      </p:sp>
      <p:graphicFrame>
        <p:nvGraphicFramePr>
          <p:cNvPr id="7" name="Group 131"/>
          <p:cNvGraphicFramePr>
            <a:graphicFrameLocks noGrp="1"/>
          </p:cNvGraphicFramePr>
          <p:nvPr/>
        </p:nvGraphicFramePr>
        <p:xfrm>
          <a:off x="3132000" y="3815587"/>
          <a:ext cx="2880001" cy="2880001"/>
        </p:xfrm>
        <a:graphic>
          <a:graphicData uri="http://schemas.openxmlformats.org/drawingml/2006/table">
            <a:tbl>
              <a:tblPr/>
              <a:tblGrid>
                <a:gridCol w="805944">
                  <a:extLst>
                    <a:ext uri="{9D8B030D-6E8A-4147-A177-3AD203B41FA5}">
                      <a16:colId xmlns:a16="http://schemas.microsoft.com/office/drawing/2014/main" val="20000"/>
                    </a:ext>
                  </a:extLst>
                </a:gridCol>
                <a:gridCol w="692431">
                  <a:extLst>
                    <a:ext uri="{9D8B030D-6E8A-4147-A177-3AD203B41FA5}">
                      <a16:colId xmlns:a16="http://schemas.microsoft.com/office/drawing/2014/main" val="20001"/>
                    </a:ext>
                  </a:extLst>
                </a:gridCol>
                <a:gridCol w="690813">
                  <a:extLst>
                    <a:ext uri="{9D8B030D-6E8A-4147-A177-3AD203B41FA5}">
                      <a16:colId xmlns:a16="http://schemas.microsoft.com/office/drawing/2014/main" val="20002"/>
                    </a:ext>
                  </a:extLst>
                </a:gridCol>
                <a:gridCol w="690813">
                  <a:extLst>
                    <a:ext uri="{9D8B030D-6E8A-4147-A177-3AD203B41FA5}">
                      <a16:colId xmlns:a16="http://schemas.microsoft.com/office/drawing/2014/main" val="20003"/>
                    </a:ext>
                  </a:extLst>
                </a:gridCol>
              </a:tblGrid>
              <a:tr h="740158">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All</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3347864" y="2060848"/>
                <a:ext cx="1369414" cy="461665"/>
              </a:xfrm>
              <a:prstGeom prst="rect">
                <a:avLst/>
              </a:prstGeom>
              <a:noFill/>
            </p:spPr>
            <p:txBody>
              <a:bodyPr wrap="none" rtlCol="0">
                <a:spAutoFit/>
              </a:bodyPr>
              <a:lstStyle/>
              <a:p>
                <a14:m>
                  <m:oMath xmlns:m="http://schemas.openxmlformats.org/officeDocument/2006/math">
                    <m:r>
                      <m:rPr>
                        <m:sty m:val="p"/>
                      </m:rPr>
                      <a:rPr lang="en-US" altLang="zh-CN" i="1" smtClean="0">
                        <a:latin typeface="Cambria Math"/>
                        <a:sym typeface="Times New Roman" panose="02020603050405020304" pitchFamily="18" charset="0"/>
                      </a:rPr>
                      <m:t>p</m:t>
                    </m:r>
                    <m:r>
                      <a:rPr lang="en-US" altLang="zh-CN" b="0" i="1" smtClean="0">
                        <a:latin typeface="Cambria Math"/>
                        <a:sym typeface="Times New Roman" panose="02020603050405020304" pitchFamily="18" charset="0"/>
                      </a:rPr>
                      <m:t>(</m:t>
                    </m:r>
                    <m:r>
                      <a:rPr lang="en-US" altLang="zh-CN" b="0" i="1" smtClean="0">
                        <a:latin typeface="Cambria Math"/>
                        <a:sym typeface="Times New Roman" panose="02020603050405020304" pitchFamily="18" charset="0"/>
                      </a:rPr>
                      <m:t>𝑥</m:t>
                    </m:r>
                    <m:r>
                      <a:rPr lang="en-US" altLang="zh-CN" b="0" i="1" smtClean="0">
                        <a:latin typeface="Cambria Math"/>
                        <a:sym typeface="Times New Roman" panose="02020603050405020304" pitchFamily="18" charset="0"/>
                      </a:rPr>
                      <m:t>|</m:t>
                    </m:r>
                    <m:r>
                      <a:rPr lang="en-US" altLang="zh-CN" b="0" i="1" smtClean="0">
                        <a:latin typeface="Cambria Math"/>
                        <a:sym typeface="Times New Roman" panose="02020603050405020304" pitchFamily="18" charset="0"/>
                      </a:rPr>
                      <m:t>𝑦</m:t>
                    </m:r>
                    <m:r>
                      <a:rPr lang="en-US" altLang="zh-CN" b="0" i="1" smtClean="0">
                        <a:latin typeface="Cambria Math"/>
                        <a:sym typeface="Times New Roman" panose="02020603050405020304" pitchFamily="18" charset="0"/>
                      </a:rPr>
                      <m:t>)</m:t>
                    </m:r>
                  </m:oMath>
                </a14:m>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347864" y="2060848"/>
                <a:ext cx="1369414" cy="461665"/>
              </a:xfrm>
              <a:prstGeom prst="rect">
                <a:avLst/>
              </a:prstGeom>
              <a:blipFill>
                <a:blip r:embed="rId2"/>
                <a:stretch>
                  <a:fillRect l="-1333" t="-10526" r="-5333" b="-28947"/>
                </a:stretch>
              </a:blipFill>
            </p:spPr>
            <p:txBody>
              <a:bodyPr/>
              <a:lstStyle/>
              <a:p>
                <a:r>
                  <a:rPr lang="zh-CN" altLang="en-US">
                    <a:noFill/>
                  </a:rPr>
                  <a:t> </a:t>
                </a:r>
              </a:p>
            </p:txBody>
          </p:sp>
        </mc:Fallback>
      </mc:AlternateContent>
      <p:graphicFrame>
        <p:nvGraphicFramePr>
          <p:cNvPr id="10" name="Group 59">
            <a:extLst>
              <a:ext uri="{FF2B5EF4-FFF2-40B4-BE49-F238E27FC236}">
                <a16:creationId xmlns:a16="http://schemas.microsoft.com/office/drawing/2014/main" id="{0413C541-2556-4C0F-803D-3DD590A36B90}"/>
              </a:ext>
            </a:extLst>
          </p:cNvPr>
          <p:cNvGraphicFramePr>
            <a:graphicFrameLocks/>
          </p:cNvGraphicFramePr>
          <p:nvPr/>
        </p:nvGraphicFramePr>
        <p:xfrm>
          <a:off x="6444208" y="1700808"/>
          <a:ext cx="2328216" cy="4994781"/>
        </p:xfrm>
        <a:graphic>
          <a:graphicData uri="http://schemas.openxmlformats.org/drawingml/2006/table">
            <a:tbl>
              <a:tblPr/>
              <a:tblGrid>
                <a:gridCol w="1164108">
                  <a:extLst>
                    <a:ext uri="{9D8B030D-6E8A-4147-A177-3AD203B41FA5}">
                      <a16:colId xmlns:a16="http://schemas.microsoft.com/office/drawing/2014/main" val="3695421154"/>
                    </a:ext>
                  </a:extLst>
                </a:gridCol>
                <a:gridCol w="1164108">
                  <a:extLst>
                    <a:ext uri="{9D8B030D-6E8A-4147-A177-3AD203B41FA5}">
                      <a16:colId xmlns:a16="http://schemas.microsoft.com/office/drawing/2014/main" val="958294326"/>
                    </a:ext>
                  </a:extLst>
                </a:gridCol>
              </a:tblGrid>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Instance</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P(+|A)</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989996258"/>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0.95</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836548131"/>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0.93</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196450983"/>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0.87</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8624380"/>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433411703"/>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214190452"/>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46197513"/>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0.76</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03632356"/>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0.53</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533893570"/>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0.43</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57125079"/>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0.25</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398154"/>
                  </a:ext>
                </a:extLst>
              </a:tr>
            </a:tbl>
          </a:graphicData>
        </a:graphic>
      </p:graphicFrame>
    </p:spTree>
    <p:extLst>
      <p:ext uri="{BB962C8B-B14F-4D97-AF65-F5344CB8AC3E}">
        <p14:creationId xmlns:p14="http://schemas.microsoft.com/office/powerpoint/2010/main" val="1740913590"/>
      </p:ext>
    </p:extLst>
  </p:cSld>
  <p:clrMapOvr>
    <a:masterClrMapping/>
  </p:clrMapOvr>
  <p:transition spd="med">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A5CB9C4-866C-4196-A1C7-3008C51FF594}"/>
              </a:ext>
            </a:extLst>
          </p:cNvPr>
          <p:cNvSpPr txBox="1"/>
          <p:nvPr/>
        </p:nvSpPr>
        <p:spPr>
          <a:xfrm>
            <a:off x="384276" y="4556818"/>
            <a:ext cx="2747724" cy="1446550"/>
          </a:xfrm>
          <a:prstGeom prst="rect">
            <a:avLst/>
          </a:prstGeom>
          <a:solidFill>
            <a:schemeClr val="accent1">
              <a:lumMod val="20000"/>
              <a:lumOff val="80000"/>
            </a:schemeClr>
          </a:solidFill>
          <a:ln>
            <a:solidFill>
              <a:srgbClr val="13548C"/>
            </a:solidFill>
          </a:ln>
        </p:spPr>
        <p:txBody>
          <a:bodyPr wrap="square" rtlCol="0">
            <a:spAutoFit/>
          </a:bodyPr>
          <a:lstStyle/>
          <a:p>
            <a:pPr algn="just"/>
            <a:r>
              <a:rPr lang="zh-CN" altLang="en-US" sz="22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        输出</a:t>
            </a:r>
            <a:r>
              <a:rPr lang="zh-CN" altLang="en-US" sz="22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是一个连续的概率值，且同我们仅仅关系“</a:t>
            </a:r>
            <a:r>
              <a:rPr lang="en-US" altLang="zh-CN" sz="22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2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”类别的概率</a:t>
            </a:r>
          </a:p>
        </p:txBody>
      </p:sp>
      <p:sp>
        <p:nvSpPr>
          <p:cNvPr id="5" name="Rectangle 2">
            <a:extLst>
              <a:ext uri="{FF2B5EF4-FFF2-40B4-BE49-F238E27FC236}">
                <a16:creationId xmlns:a16="http://schemas.microsoft.com/office/drawing/2014/main" id="{D2B9C071-B6BD-49DE-8523-290C16F45D67}"/>
              </a:ext>
            </a:extLst>
          </p:cNvPr>
          <p:cNvSpPr txBox="1">
            <a:spLocks noChangeArrowheads="1"/>
          </p:cNvSpPr>
          <p:nvPr/>
        </p:nvSpPr>
        <p:spPr>
          <a:xfrm>
            <a:off x="756000" y="108000"/>
            <a:ext cx="7391400" cy="492443"/>
          </a:xfrm>
          <a:prstGeom prst="rect">
            <a:avLst/>
          </a:prstGeom>
        </p:spPr>
        <p:txBody>
          <a:bodyPr wrap="square">
            <a:spAutoFit/>
          </a:bodyPr>
          <a:lstStyle>
            <a:defPPr>
              <a:defRPr lang="zh-CN"/>
            </a:defPPr>
            <a:lvl1pPr defTabSz="914400" eaLnBrk="1" fontAlgn="auto" latinLnBrk="0" hangingPunct="1">
              <a:lnSpc>
                <a:spcPct val="100000"/>
              </a:lnSpc>
              <a:spcAft>
                <a:spcPts val="0"/>
              </a:spcAft>
              <a:buNone/>
              <a:defRPr kumimoji="0" sz="2600" b="1" spc="50">
                <a:solidFill>
                  <a:schemeClr val="bg1"/>
                </a:solidFill>
                <a:latin typeface="Times New Roman" panose="02020603050405020304" pitchFamily="18" charset="0"/>
                <a:ea typeface="微软雅黑" panose="020B0503020204020204" pitchFamily="34" charset="-122"/>
                <a:cs typeface="+mn-ea"/>
              </a:defRPr>
            </a:lvl1pPr>
            <a:lvl2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9pPr>
          </a:lstStyle>
          <a:p>
            <a:r>
              <a:rPr lang="en-US" altLang="zh-CN">
                <a:sym typeface="Times New Roman" panose="02020603050405020304" pitchFamily="18" charset="0"/>
              </a:rPr>
              <a:t>1.4 ROC</a:t>
            </a:r>
            <a:r>
              <a:rPr lang="zh-CN" altLang="en-US">
                <a:sym typeface="Times New Roman" panose="02020603050405020304" pitchFamily="18" charset="0"/>
              </a:rPr>
              <a:t>曲线</a:t>
            </a:r>
            <a:endParaRPr lang="zh-CN" altLang="en-US" dirty="0">
              <a:sym typeface="Times New Roman" panose="02020603050405020304" pitchFamily="18" charset="0"/>
            </a:endParaRPr>
          </a:p>
        </p:txBody>
      </p:sp>
      <p:sp>
        <p:nvSpPr>
          <p:cNvPr id="6" name="Rectangle 3"/>
          <p:cNvSpPr txBox="1">
            <a:spLocks noChangeArrowheads="1"/>
          </p:cNvSpPr>
          <p:nvPr/>
        </p:nvSpPr>
        <p:spPr bwMode="auto">
          <a:xfrm>
            <a:off x="252000" y="756000"/>
            <a:ext cx="8640000" cy="3021533"/>
          </a:xfrm>
          <a:prstGeom prst="rect">
            <a:avLst/>
          </a:prstGeom>
        </p:spPr>
        <p:txBody>
          <a:bodyPr>
            <a:spAutoFit/>
          </a:bodyPr>
          <a:lstStyle>
            <a:defPPr>
              <a:defRPr lang="zh-CN"/>
            </a:defPPr>
            <a:lvl1pPr marL="360000" indent="-360000" algn="just" defTabSz="914400" eaLnBrk="1" fontAlgn="auto" latinLnBrk="0" hangingPunct="1">
              <a:lnSpc>
                <a:spcPct val="150000"/>
              </a:lnSpc>
              <a:spcBef>
                <a:spcPts val="600"/>
              </a:spcBef>
              <a:spcAft>
                <a:spcPts val="0"/>
              </a:spcAft>
              <a:buClr>
                <a:srgbClr val="FF6600"/>
              </a:buClr>
              <a:buSzPct val="80000"/>
              <a:buFont typeface="Wingdings" panose="05000000000000000000" pitchFamily="2" charset="2"/>
              <a:buChar char="l"/>
              <a:defRPr kumimoji="0">
                <a:solidFill>
                  <a:schemeClr val="tx1">
                    <a:lumMod val="85000"/>
                    <a:lumOff val="15000"/>
                  </a:schemeClr>
                </a:solidFill>
                <a:latin typeface="+mn-lt"/>
                <a:ea typeface="+mn-ea"/>
                <a:cs typeface="+mn-ea"/>
              </a:defRPr>
            </a:lvl1pPr>
            <a:lvl2pPr marL="685800" lvl="1" indent="-228600" defTabSz="914400" eaLnBrk="1" fontAlgn="auto" latinLnBrk="0" hangingPunct="1">
              <a:lnSpc>
                <a:spcPct val="150000"/>
              </a:lnSpc>
              <a:spcBef>
                <a:spcPts val="600"/>
              </a:spcBef>
              <a:spcAft>
                <a:spcPts val="0"/>
              </a:spcAft>
              <a:buClr>
                <a:srgbClr val="FF6600"/>
              </a:buClr>
              <a:buSzPct val="60000"/>
              <a:buFont typeface="Wingdings" panose="05000000000000000000" pitchFamily="2" charset="2"/>
              <a:buChar char="l"/>
              <a:defRPr kumimoji="0" sz="2200">
                <a:latin typeface="+mn-lt"/>
                <a:ea typeface="+mn-ea"/>
              </a:defRPr>
            </a:lvl2pPr>
            <a:lvl3pPr marL="1143000" lvl="2" indent="-228600" defTabSz="914400" eaLnBrk="1" fontAlgn="auto" latinLnBrk="0" hangingPunct="1">
              <a:lnSpc>
                <a:spcPct val="150000"/>
              </a:lnSpc>
              <a:spcBef>
                <a:spcPts val="600"/>
              </a:spcBef>
              <a:spcAft>
                <a:spcPts val="0"/>
              </a:spcAft>
              <a:buClr>
                <a:srgbClr val="FF6600"/>
              </a:buClr>
              <a:buFont typeface="Arial" panose="020B0604020202020204" pitchFamily="34" charset="0"/>
              <a:buChar char="•"/>
              <a:defRPr kumimoji="0"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20000"/>
              </a:lnSpc>
            </a:pPr>
            <a:r>
              <a:rPr lang="zh-CN" altLang="en-US" dirty="0">
                <a:sym typeface="Times New Roman" panose="02020603050405020304" pitchFamily="18" charset="0"/>
              </a:rPr>
              <a:t>前面分类器性能评价的局限性：分类器预测结果为离散的</a:t>
            </a:r>
            <a:r>
              <a:rPr lang="en-US" altLang="zh-CN" dirty="0">
                <a:sym typeface="Times New Roman" panose="02020603050405020304" pitchFamily="18" charset="0"/>
              </a:rPr>
              <a:t>1</a:t>
            </a:r>
            <a:r>
              <a:rPr lang="zh-CN" altLang="en-US" dirty="0">
                <a:sym typeface="Times New Roman" panose="02020603050405020304" pitchFamily="18" charset="0"/>
              </a:rPr>
              <a:t>或者</a:t>
            </a:r>
            <a:r>
              <a:rPr lang="en-US" altLang="zh-CN" dirty="0">
                <a:sym typeface="Times New Roman" panose="02020603050405020304" pitchFamily="18" charset="0"/>
              </a:rPr>
              <a:t>0</a:t>
            </a:r>
          </a:p>
          <a:p>
            <a:pPr>
              <a:lnSpc>
                <a:spcPct val="120000"/>
              </a:lnSpc>
            </a:pPr>
            <a:r>
              <a:rPr lang="zh-CN" altLang="en-US" dirty="0">
                <a:sym typeface="Times New Roman" panose="02020603050405020304" pitchFamily="18" charset="0"/>
              </a:rPr>
              <a:t>朴素贝叶斯输出？</a:t>
            </a:r>
            <a:endParaRPr lang="en-US" altLang="zh-CN" dirty="0">
              <a:sym typeface="Times New Roman" panose="02020603050405020304" pitchFamily="18" charset="0"/>
            </a:endParaRPr>
          </a:p>
          <a:p>
            <a:pPr>
              <a:lnSpc>
                <a:spcPct val="120000"/>
              </a:lnSpc>
            </a:pPr>
            <a:r>
              <a:rPr lang="zh-CN" altLang="en-US" dirty="0">
                <a:sym typeface="Times New Roman" panose="02020603050405020304" pitchFamily="18" charset="0"/>
              </a:rPr>
              <a:t>其他分类器</a:t>
            </a:r>
            <a:r>
              <a:rPr lang="zh-CN" altLang="en-US">
                <a:sym typeface="Times New Roman" panose="02020603050405020304" pitchFamily="18" charset="0"/>
              </a:rPr>
              <a:t>输出？</a:t>
            </a:r>
            <a:endParaRPr lang="en-US" altLang="zh-CN">
              <a:sym typeface="Times New Roman" panose="02020603050405020304" pitchFamily="18" charset="0"/>
            </a:endParaRPr>
          </a:p>
          <a:p>
            <a:pPr>
              <a:lnSpc>
                <a:spcPct val="120000"/>
              </a:lnSpc>
            </a:pPr>
            <a:r>
              <a:rPr lang="zh-CN" altLang="en-US" b="1">
                <a:solidFill>
                  <a:srgbClr val="FF6600"/>
                </a:solidFill>
                <a:sym typeface="Times New Roman" panose="02020603050405020304" pitchFamily="18" charset="0"/>
              </a:rPr>
              <a:t>解决方法：连续的值离散化</a:t>
            </a:r>
          </a:p>
          <a:p>
            <a:pPr>
              <a:lnSpc>
                <a:spcPct val="120000"/>
              </a:lnSpc>
            </a:pPr>
            <a:r>
              <a:rPr lang="zh-CN" altLang="en-US" b="1">
                <a:solidFill>
                  <a:srgbClr val="FF6600"/>
                </a:solidFill>
                <a:sym typeface="Times New Roman" panose="02020603050405020304" pitchFamily="18" charset="0"/>
              </a:rPr>
              <a:t>导致的问题：离散阈值难以确定</a:t>
            </a:r>
          </a:p>
        </p:txBody>
      </p:sp>
      <p:graphicFrame>
        <p:nvGraphicFramePr>
          <p:cNvPr id="7" name="Group 131"/>
          <p:cNvGraphicFramePr>
            <a:graphicFrameLocks noGrp="1"/>
          </p:cNvGraphicFramePr>
          <p:nvPr>
            <p:extLst>
              <p:ext uri="{D42A27DB-BD31-4B8C-83A1-F6EECF244321}">
                <p14:modId xmlns:p14="http://schemas.microsoft.com/office/powerpoint/2010/main" val="3199172605"/>
              </p:ext>
            </p:extLst>
          </p:nvPr>
        </p:nvGraphicFramePr>
        <p:xfrm>
          <a:off x="3132000" y="3815587"/>
          <a:ext cx="2880001" cy="2880001"/>
        </p:xfrm>
        <a:graphic>
          <a:graphicData uri="http://schemas.openxmlformats.org/drawingml/2006/table">
            <a:tbl>
              <a:tblPr/>
              <a:tblGrid>
                <a:gridCol w="805944">
                  <a:extLst>
                    <a:ext uri="{9D8B030D-6E8A-4147-A177-3AD203B41FA5}">
                      <a16:colId xmlns:a16="http://schemas.microsoft.com/office/drawing/2014/main" val="20000"/>
                    </a:ext>
                  </a:extLst>
                </a:gridCol>
                <a:gridCol w="692431">
                  <a:extLst>
                    <a:ext uri="{9D8B030D-6E8A-4147-A177-3AD203B41FA5}">
                      <a16:colId xmlns:a16="http://schemas.microsoft.com/office/drawing/2014/main" val="20001"/>
                    </a:ext>
                  </a:extLst>
                </a:gridCol>
                <a:gridCol w="690813">
                  <a:extLst>
                    <a:ext uri="{9D8B030D-6E8A-4147-A177-3AD203B41FA5}">
                      <a16:colId xmlns:a16="http://schemas.microsoft.com/office/drawing/2014/main" val="20002"/>
                    </a:ext>
                  </a:extLst>
                </a:gridCol>
                <a:gridCol w="690813">
                  <a:extLst>
                    <a:ext uri="{9D8B030D-6E8A-4147-A177-3AD203B41FA5}">
                      <a16:colId xmlns:a16="http://schemas.microsoft.com/office/drawing/2014/main" val="20003"/>
                    </a:ext>
                  </a:extLst>
                </a:gridCol>
              </a:tblGrid>
              <a:tr h="740158">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713281">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All</a:t>
                      </a:r>
                    </a:p>
                  </a:txBody>
                  <a:tcPr marT="45740" marB="45740"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3347864" y="2060848"/>
                <a:ext cx="1369414" cy="461665"/>
              </a:xfrm>
              <a:prstGeom prst="rect">
                <a:avLst/>
              </a:prstGeom>
              <a:noFill/>
            </p:spPr>
            <p:txBody>
              <a:bodyPr wrap="none" rtlCol="0">
                <a:spAutoFit/>
              </a:bodyPr>
              <a:lstStyle/>
              <a:p>
                <a14:m>
                  <m:oMath xmlns:m="http://schemas.openxmlformats.org/officeDocument/2006/math">
                    <m:r>
                      <m:rPr>
                        <m:sty m:val="p"/>
                      </m:rPr>
                      <a:rPr lang="en-US" altLang="zh-CN" i="1" smtClean="0">
                        <a:latin typeface="Cambria Math"/>
                        <a:sym typeface="Times New Roman" panose="02020603050405020304" pitchFamily="18" charset="0"/>
                      </a:rPr>
                      <m:t>p</m:t>
                    </m:r>
                    <m:r>
                      <a:rPr lang="en-US" altLang="zh-CN" b="0" i="1" smtClean="0">
                        <a:latin typeface="Cambria Math"/>
                        <a:sym typeface="Times New Roman" panose="02020603050405020304" pitchFamily="18" charset="0"/>
                      </a:rPr>
                      <m:t>(</m:t>
                    </m:r>
                    <m:r>
                      <a:rPr lang="en-US" altLang="zh-CN" b="0" i="1" smtClean="0">
                        <a:latin typeface="Cambria Math"/>
                        <a:sym typeface="Times New Roman" panose="02020603050405020304" pitchFamily="18" charset="0"/>
                      </a:rPr>
                      <m:t>𝑥</m:t>
                    </m:r>
                    <m:r>
                      <a:rPr lang="en-US" altLang="zh-CN" b="0" i="1" smtClean="0">
                        <a:latin typeface="Cambria Math"/>
                        <a:sym typeface="Times New Roman" panose="02020603050405020304" pitchFamily="18" charset="0"/>
                      </a:rPr>
                      <m:t>|</m:t>
                    </m:r>
                    <m:r>
                      <a:rPr lang="en-US" altLang="zh-CN" b="0" i="1" smtClean="0">
                        <a:latin typeface="Cambria Math"/>
                        <a:sym typeface="Times New Roman" panose="02020603050405020304" pitchFamily="18" charset="0"/>
                      </a:rPr>
                      <m:t>𝑦</m:t>
                    </m:r>
                    <m:r>
                      <a:rPr lang="en-US" altLang="zh-CN" b="0" i="1" smtClean="0">
                        <a:latin typeface="Cambria Math"/>
                        <a:sym typeface="Times New Roman" panose="02020603050405020304" pitchFamily="18" charset="0"/>
                      </a:rPr>
                      <m:t>)</m:t>
                    </m:r>
                  </m:oMath>
                </a14:m>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347864" y="2060848"/>
                <a:ext cx="1369414" cy="461665"/>
              </a:xfrm>
              <a:prstGeom prst="rect">
                <a:avLst/>
              </a:prstGeom>
              <a:blipFill>
                <a:blip r:embed="rId2"/>
                <a:stretch>
                  <a:fillRect l="-1333" t="-10526" r="-5333" b="-28947"/>
                </a:stretch>
              </a:blipFill>
            </p:spPr>
            <p:txBody>
              <a:bodyPr/>
              <a:lstStyle/>
              <a:p>
                <a:r>
                  <a:rPr lang="zh-CN" altLang="en-US">
                    <a:noFill/>
                  </a:rPr>
                  <a:t> </a:t>
                </a:r>
              </a:p>
            </p:txBody>
          </p:sp>
        </mc:Fallback>
      </mc:AlternateContent>
      <p:graphicFrame>
        <p:nvGraphicFramePr>
          <p:cNvPr id="10" name="Group 59">
            <a:extLst>
              <a:ext uri="{FF2B5EF4-FFF2-40B4-BE49-F238E27FC236}">
                <a16:creationId xmlns:a16="http://schemas.microsoft.com/office/drawing/2014/main" id="{0413C541-2556-4C0F-803D-3DD590A36B90}"/>
              </a:ext>
            </a:extLst>
          </p:cNvPr>
          <p:cNvGraphicFramePr>
            <a:graphicFrameLocks/>
          </p:cNvGraphicFramePr>
          <p:nvPr>
            <p:extLst>
              <p:ext uri="{D42A27DB-BD31-4B8C-83A1-F6EECF244321}">
                <p14:modId xmlns:p14="http://schemas.microsoft.com/office/powerpoint/2010/main" val="199138224"/>
              </p:ext>
            </p:extLst>
          </p:nvPr>
        </p:nvGraphicFramePr>
        <p:xfrm>
          <a:off x="6444208" y="1700808"/>
          <a:ext cx="2328216" cy="4994781"/>
        </p:xfrm>
        <a:graphic>
          <a:graphicData uri="http://schemas.openxmlformats.org/drawingml/2006/table">
            <a:tbl>
              <a:tblPr/>
              <a:tblGrid>
                <a:gridCol w="1164108">
                  <a:extLst>
                    <a:ext uri="{9D8B030D-6E8A-4147-A177-3AD203B41FA5}">
                      <a16:colId xmlns:a16="http://schemas.microsoft.com/office/drawing/2014/main" val="3695421154"/>
                    </a:ext>
                  </a:extLst>
                </a:gridCol>
                <a:gridCol w="1164108">
                  <a:extLst>
                    <a:ext uri="{9D8B030D-6E8A-4147-A177-3AD203B41FA5}">
                      <a16:colId xmlns:a16="http://schemas.microsoft.com/office/drawing/2014/main" val="958294326"/>
                    </a:ext>
                  </a:extLst>
                </a:gridCol>
              </a:tblGrid>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Instance</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P(+|A)</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989996258"/>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0.95</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836548131"/>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0.93</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196450983"/>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0.87</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8624380"/>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433411703"/>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214190452"/>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46197513"/>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0.76</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03632356"/>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0.53</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533893570"/>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0.43</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57125079"/>
                  </a:ext>
                </a:extLst>
              </a:tr>
              <a:tr h="45407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0.25</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398154"/>
                  </a:ext>
                </a:extLst>
              </a:tr>
            </a:tbl>
          </a:graphicData>
        </a:graphic>
      </p:graphicFrame>
    </p:spTree>
    <p:extLst>
      <p:ext uri="{BB962C8B-B14F-4D97-AF65-F5344CB8AC3E}">
        <p14:creationId xmlns:p14="http://schemas.microsoft.com/office/powerpoint/2010/main" val="1916638987"/>
      </p:ext>
    </p:extLst>
  </p:cSld>
  <p:clrMapOvr>
    <a:masterClrMapping/>
  </p:clrMapOvr>
  <p:transition spd="med">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3">
            <a:extLst>
              <a:ext uri="{FF2B5EF4-FFF2-40B4-BE49-F238E27FC236}">
                <a16:creationId xmlns:a16="http://schemas.microsoft.com/office/drawing/2014/main" id="{9B9A07C4-8136-403C-83CD-4A05FC00FCAB}"/>
              </a:ext>
            </a:extLst>
          </p:cNvPr>
          <p:cNvSpPr>
            <a:spLocks noGrp="1" noChangeArrowheads="1"/>
          </p:cNvSpPr>
          <p:nvPr>
            <p:ph type="body" idx="4294967295"/>
          </p:nvPr>
        </p:nvSpPr>
        <p:spPr>
          <a:xfrm>
            <a:off x="252000" y="756000"/>
            <a:ext cx="8640000" cy="3489353"/>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接收者操作</a:t>
            </a:r>
            <a:r>
              <a:rPr lang="zh-CN" altLang="en-US" sz="2400">
                <a:solidFill>
                  <a:schemeClr val="tx1">
                    <a:lumMod val="85000"/>
                    <a:lumOff val="15000"/>
                  </a:schemeClr>
                </a:solidFill>
                <a:cs typeface="+mn-ea"/>
                <a:sym typeface="Times New Roman" panose="02020603050405020304" pitchFamily="18" charset="0"/>
              </a:rPr>
              <a:t>特征曲线（</a:t>
            </a:r>
            <a:r>
              <a:rPr lang="en-US" altLang="zh-CN" sz="2400" dirty="0">
                <a:solidFill>
                  <a:schemeClr val="tx1">
                    <a:lumMod val="85000"/>
                    <a:lumOff val="15000"/>
                  </a:schemeClr>
                </a:solidFill>
                <a:cs typeface="+mn-ea"/>
                <a:sym typeface="Times New Roman" panose="02020603050405020304" pitchFamily="18" charset="0"/>
              </a:rPr>
              <a:t>Receiver Operating Characteristic Curve</a:t>
            </a:r>
            <a:r>
              <a:rPr lang="zh-CN" altLang="en-US" sz="2400" dirty="0">
                <a:solidFill>
                  <a:schemeClr val="tx1">
                    <a:lumMod val="85000"/>
                    <a:lumOff val="15000"/>
                  </a:schemeClr>
                </a:solidFill>
                <a:cs typeface="+mn-ea"/>
                <a:sym typeface="Times New Roman" panose="02020603050405020304" pitchFamily="18" charset="0"/>
              </a:rPr>
              <a:t>，</a:t>
            </a:r>
            <a:r>
              <a:rPr lang="zh-CN" altLang="en-US" sz="2400">
                <a:solidFill>
                  <a:schemeClr val="tx1">
                    <a:lumMod val="85000"/>
                    <a:lumOff val="15000"/>
                  </a:schemeClr>
                </a:solidFill>
                <a:cs typeface="+mn-ea"/>
                <a:sym typeface="Times New Roman" panose="02020603050405020304" pitchFamily="18" charset="0"/>
              </a:rPr>
              <a:t>或者叫</a:t>
            </a:r>
            <a:r>
              <a:rPr lang="en-US" altLang="zh-CN" sz="2400" dirty="0">
                <a:solidFill>
                  <a:schemeClr val="tx1">
                    <a:lumMod val="85000"/>
                    <a:lumOff val="15000"/>
                  </a:schemeClr>
                </a:solidFill>
                <a:cs typeface="+mn-ea"/>
                <a:sym typeface="Times New Roman" panose="02020603050405020304" pitchFamily="18" charset="0"/>
              </a:rPr>
              <a:t>ROC</a:t>
            </a:r>
            <a:r>
              <a:rPr lang="zh-CN" altLang="en-US" sz="2400" dirty="0">
                <a:solidFill>
                  <a:schemeClr val="tx1">
                    <a:lumMod val="85000"/>
                    <a:lumOff val="15000"/>
                  </a:schemeClr>
                </a:solidFill>
                <a:cs typeface="+mn-ea"/>
                <a:sym typeface="Times New Roman" panose="02020603050405020304" pitchFamily="18" charset="0"/>
              </a:rPr>
              <a:t>曲线）是一种坐标图式的分析工具</a:t>
            </a:r>
            <a:r>
              <a:rPr lang="zh-CN" altLang="en-US" sz="2400">
                <a:solidFill>
                  <a:schemeClr val="tx1">
                    <a:lumMod val="85000"/>
                    <a:lumOff val="15000"/>
                  </a:schemeClr>
                </a:solidFill>
                <a:cs typeface="+mn-ea"/>
                <a:sym typeface="Times New Roman" panose="02020603050405020304" pitchFamily="18" charset="0"/>
              </a:rPr>
              <a:t>，用于</a:t>
            </a:r>
            <a:endParaRPr lang="en-US" altLang="zh-CN" sz="2400" dirty="0">
              <a:solidFill>
                <a:schemeClr val="tx1">
                  <a:lumMod val="85000"/>
                  <a:lumOff val="15000"/>
                </a:schemeClr>
              </a:solidFill>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选择</a:t>
            </a:r>
            <a:r>
              <a:rPr lang="zh-CN" altLang="en-US" sz="2200" dirty="0">
                <a:sym typeface="Times New Roman" panose="02020603050405020304" pitchFamily="18" charset="0"/>
              </a:rPr>
              <a:t>最佳的分类模型、舍弃次佳的模型</a:t>
            </a:r>
            <a:r>
              <a:rPr lang="zh-CN" altLang="en-US" sz="2200">
                <a:sym typeface="Times New Roman" panose="02020603050405020304" pitchFamily="18" charset="0"/>
              </a:rPr>
              <a:t>。 </a:t>
            </a:r>
            <a:endParaRPr lang="en-US" altLang="zh-CN" sz="2200" dirty="0">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在</a:t>
            </a:r>
            <a:r>
              <a:rPr lang="zh-CN" altLang="en-US" sz="2200" dirty="0">
                <a:sym typeface="Times New Roman" panose="02020603050405020304" pitchFamily="18" charset="0"/>
              </a:rPr>
              <a:t>同一模型中设定最佳</a:t>
            </a:r>
            <a:r>
              <a:rPr lang="zh-CN" altLang="en-US" sz="2200">
                <a:sym typeface="Times New Roman" panose="02020603050405020304" pitchFamily="18" charset="0"/>
              </a:rPr>
              <a:t>阈值。</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给定一个二元分类模型和它的阈值，就能从所有</a:t>
            </a:r>
            <a:r>
              <a:rPr lang="zh-CN" altLang="en-US" sz="2400">
                <a:solidFill>
                  <a:schemeClr val="tx1">
                    <a:lumMod val="85000"/>
                    <a:lumOff val="15000"/>
                  </a:schemeClr>
                </a:solidFill>
                <a:cs typeface="+mn-ea"/>
                <a:sym typeface="Times New Roman" panose="02020603050405020304" pitchFamily="18" charset="0"/>
              </a:rPr>
              <a:t>样本的</a:t>
            </a:r>
            <a:r>
              <a:rPr lang="en-US" altLang="zh-CN"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阳性</a:t>
            </a:r>
            <a:r>
              <a:rPr lang="zh-CN" altLang="en-US" sz="2400">
                <a:solidFill>
                  <a:schemeClr val="tx1">
                    <a:lumMod val="85000"/>
                    <a:lumOff val="15000"/>
                  </a:schemeClr>
                </a:solidFill>
                <a:cs typeface="+mn-ea"/>
                <a:sym typeface="Times New Roman" panose="02020603050405020304" pitchFamily="18" charset="0"/>
              </a:rPr>
              <a:t>／阴性</a:t>
            </a:r>
            <a:r>
              <a:rPr lang="en-US" altLang="zh-CN"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真实值和预测值计算出一</a:t>
            </a:r>
            <a:r>
              <a:rPr lang="zh-CN" altLang="en-US" sz="2400">
                <a:solidFill>
                  <a:schemeClr val="tx1">
                    <a:lumMod val="85000"/>
                    <a:lumOff val="15000"/>
                  </a:schemeClr>
                </a:solidFill>
                <a:cs typeface="+mn-ea"/>
                <a:sym typeface="Times New Roman" panose="02020603050405020304" pitchFamily="18" charset="0"/>
              </a:rPr>
              <a:t>个 </a:t>
            </a:r>
            <a:r>
              <a:rPr lang="en-US" altLang="zh-CN" sz="2400" dirty="0">
                <a:solidFill>
                  <a:schemeClr val="tx1">
                    <a:lumMod val="85000"/>
                    <a:lumOff val="15000"/>
                  </a:schemeClr>
                </a:solidFill>
                <a:cs typeface="+mn-ea"/>
                <a:sym typeface="Times New Roman" panose="02020603050405020304" pitchFamily="18" charset="0"/>
              </a:rPr>
              <a:t>(X=FPR, Y=TPR) </a:t>
            </a:r>
            <a:r>
              <a:rPr lang="zh-CN" altLang="en-US" sz="2400" dirty="0">
                <a:solidFill>
                  <a:schemeClr val="tx1">
                    <a:lumMod val="85000"/>
                    <a:lumOff val="15000"/>
                  </a:schemeClr>
                </a:solidFill>
                <a:cs typeface="+mn-ea"/>
                <a:sym typeface="Times New Roman" panose="02020603050405020304" pitchFamily="18" charset="0"/>
              </a:rPr>
              <a:t>坐标</a:t>
            </a:r>
            <a:r>
              <a:rPr lang="zh-CN" altLang="en-US" sz="2400">
                <a:solidFill>
                  <a:schemeClr val="tx1">
                    <a:lumMod val="85000"/>
                    <a:lumOff val="15000"/>
                  </a:schemeClr>
                </a:solidFill>
                <a:cs typeface="+mn-ea"/>
                <a:sym typeface="Times New Roman" panose="02020603050405020304" pitchFamily="18" charset="0"/>
              </a:rPr>
              <a:t>点。</a:t>
            </a:r>
            <a:endParaRPr lang="en-US" altLang="zh-CN" sz="2400" dirty="0">
              <a:solidFill>
                <a:schemeClr val="tx1">
                  <a:lumMod val="85000"/>
                  <a:lumOff val="15000"/>
                </a:schemeClr>
              </a:solidFill>
              <a:cs typeface="+mn-ea"/>
              <a:sym typeface="Times New Roman" panose="02020603050405020304" pitchFamily="18" charset="0"/>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653136"/>
            <a:ext cx="23526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466" y="5643172"/>
            <a:ext cx="2401887"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372" y="5148154"/>
            <a:ext cx="23780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3559" y="6138191"/>
            <a:ext cx="24257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a:extLst>
              <a:ext uri="{FF2B5EF4-FFF2-40B4-BE49-F238E27FC236}">
                <a16:creationId xmlns:a16="http://schemas.microsoft.com/office/drawing/2014/main" id="{C702435B-F3DC-4F60-B04A-8F164FACD639}"/>
              </a:ext>
            </a:extLst>
          </p:cNvPr>
          <p:cNvSpPr txBox="1">
            <a:spLocks noChangeArrowheads="1"/>
          </p:cNvSpPr>
          <p:nvPr/>
        </p:nvSpPr>
        <p:spPr>
          <a:xfrm>
            <a:off x="756000" y="108000"/>
            <a:ext cx="7391400" cy="492443"/>
          </a:xfrm>
          <a:prstGeom prst="rect">
            <a:avLst/>
          </a:prstGeom>
        </p:spPr>
        <p:txBody>
          <a:bodyPr wrap="square">
            <a:spAutoFit/>
          </a:bodyPr>
          <a:lstStyle>
            <a:defPPr>
              <a:defRPr lang="zh-CN"/>
            </a:defPPr>
            <a:lvl1pPr defTabSz="914400" eaLnBrk="1" fontAlgn="auto" latinLnBrk="0" hangingPunct="1">
              <a:lnSpc>
                <a:spcPct val="100000"/>
              </a:lnSpc>
              <a:spcAft>
                <a:spcPts val="0"/>
              </a:spcAft>
              <a:buNone/>
              <a:defRPr kumimoji="0" sz="2600" b="1" spc="50">
                <a:solidFill>
                  <a:schemeClr val="bg1"/>
                </a:solidFill>
                <a:latin typeface="Times New Roman" panose="02020603050405020304" pitchFamily="18" charset="0"/>
                <a:ea typeface="微软雅黑" panose="020B0503020204020204" pitchFamily="34" charset="-122"/>
                <a:cs typeface="+mn-ea"/>
              </a:defRPr>
            </a:lvl1pPr>
            <a:lvl2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000" b="1">
                <a:solidFill>
                  <a:schemeClr val="tx2"/>
                </a:solidFill>
                <a:latin typeface="Times New Roman" panose="02020603050405020304" pitchFamily="18" charset="0"/>
                <a:ea typeface="宋体" panose="02010600030101010101" pitchFamily="2" charset="-122"/>
              </a:defRPr>
            </a:lvl9pPr>
          </a:lstStyle>
          <a:p>
            <a:r>
              <a:rPr lang="en-US" altLang="zh-CN">
                <a:sym typeface="Times New Roman" panose="02020603050405020304" pitchFamily="18" charset="0"/>
              </a:rPr>
              <a:t>1.4 ROC</a:t>
            </a:r>
            <a:r>
              <a:rPr lang="zh-CN" altLang="en-US">
                <a:sym typeface="Times New Roman" panose="02020603050405020304" pitchFamily="18" charset="0"/>
              </a:rPr>
              <a:t>曲线</a:t>
            </a:r>
            <a:endParaRPr lang="zh-CN" altLang="en-US" dirty="0">
              <a:sym typeface="Times New Roman" panose="02020603050405020304" pitchFamily="18" charset="0"/>
            </a:endParaRPr>
          </a:p>
        </p:txBody>
      </p:sp>
      <p:graphicFrame>
        <p:nvGraphicFramePr>
          <p:cNvPr id="11" name="Group 131">
            <a:extLst>
              <a:ext uri="{FF2B5EF4-FFF2-40B4-BE49-F238E27FC236}">
                <a16:creationId xmlns:a16="http://schemas.microsoft.com/office/drawing/2014/main" id="{951DB58E-D29E-4EF2-A880-1AD123350C33}"/>
              </a:ext>
            </a:extLst>
          </p:cNvPr>
          <p:cNvGraphicFramePr>
            <a:graphicFrameLocks noGrp="1"/>
          </p:cNvGraphicFramePr>
          <p:nvPr>
            <p:extLst>
              <p:ext uri="{D42A27DB-BD31-4B8C-83A1-F6EECF244321}">
                <p14:modId xmlns:p14="http://schemas.microsoft.com/office/powerpoint/2010/main" val="1349328764"/>
              </p:ext>
            </p:extLst>
          </p:nvPr>
        </p:nvGraphicFramePr>
        <p:xfrm>
          <a:off x="2567685" y="4390553"/>
          <a:ext cx="2352675" cy="2352675"/>
        </p:xfrm>
        <a:graphic>
          <a:graphicData uri="http://schemas.openxmlformats.org/drawingml/2006/table">
            <a:tbl>
              <a:tblPr/>
              <a:tblGrid>
                <a:gridCol w="658376">
                  <a:extLst>
                    <a:ext uri="{9D8B030D-6E8A-4147-A177-3AD203B41FA5}">
                      <a16:colId xmlns:a16="http://schemas.microsoft.com/office/drawing/2014/main" val="20000"/>
                    </a:ext>
                  </a:extLst>
                </a:gridCol>
                <a:gridCol w="565647">
                  <a:extLst>
                    <a:ext uri="{9D8B030D-6E8A-4147-A177-3AD203B41FA5}">
                      <a16:colId xmlns:a16="http://schemas.microsoft.com/office/drawing/2014/main" val="20001"/>
                    </a:ext>
                  </a:extLst>
                </a:gridCol>
                <a:gridCol w="564326">
                  <a:extLst>
                    <a:ext uri="{9D8B030D-6E8A-4147-A177-3AD203B41FA5}">
                      <a16:colId xmlns:a16="http://schemas.microsoft.com/office/drawing/2014/main" val="20002"/>
                    </a:ext>
                  </a:extLst>
                </a:gridCol>
                <a:gridCol w="564326">
                  <a:extLst>
                    <a:ext uri="{9D8B030D-6E8A-4147-A177-3AD203B41FA5}">
                      <a16:colId xmlns:a16="http://schemas.microsoft.com/office/drawing/2014/main" val="20003"/>
                    </a:ext>
                  </a:extLst>
                </a:gridCol>
              </a:tblGrid>
              <a:tr h="604635">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A\P</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17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582680">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82680">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582680">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17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All</a:t>
                      </a:r>
                    </a:p>
                  </a:txBody>
                  <a:tcPr marL="74697" marR="74697" marT="37365" marB="37365"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cSld>
  <p:clrMapOvr>
    <a:masterClrMapping/>
  </p:clrMapOvr>
  <p:transition spd="med">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a:extLst>
              <a:ext uri="{FF2B5EF4-FFF2-40B4-BE49-F238E27FC236}">
                <a16:creationId xmlns:a16="http://schemas.microsoft.com/office/drawing/2014/main" id="{B9368C61-7D98-4029-A77E-3DDB5DAC7459}"/>
              </a:ext>
            </a:extLst>
          </p:cNvPr>
          <p:cNvSpPr>
            <a:spLocks noGrp="1" noChangeArrowheads="1"/>
          </p:cNvSpPr>
          <p:nvPr>
            <p:ph type="title" idx="4294967295"/>
          </p:nvPr>
        </p:nvSpPr>
        <p:spPr>
          <a:xfrm>
            <a:off x="755576" y="108000"/>
            <a:ext cx="7391400" cy="492443"/>
          </a:xfrm>
          <a:prstGeom prst="rect">
            <a:avLst/>
          </a:prstGeom>
        </p:spPr>
        <p:txBody>
          <a:bodyPr wrap="square">
            <a:spAutoFit/>
          </a:bodyPr>
          <a:lstStyle/>
          <a:p>
            <a:pPr>
              <a:lnSpc>
                <a:spcPct val="100000"/>
              </a:lnSpc>
            </a:pP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分类</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问题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Recap</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2294" name="Rectangle 3">
                <a:extLst>
                  <a:ext uri="{FF2B5EF4-FFF2-40B4-BE49-F238E27FC236}">
                    <a16:creationId xmlns:a16="http://schemas.microsoft.com/office/drawing/2014/main" id="{B77A4F3E-B708-4115-8B04-87ED156B8C73}"/>
                  </a:ext>
                </a:extLst>
              </p:cNvPr>
              <p:cNvSpPr>
                <a:spLocks noGrp="1" noChangeArrowheads="1"/>
              </p:cNvSpPr>
              <p:nvPr>
                <p:ph type="body" idx="4294967295"/>
              </p:nvPr>
            </p:nvSpPr>
            <p:spPr>
              <a:xfrm>
                <a:off x="417289" y="756000"/>
                <a:ext cx="8309422" cy="580865"/>
              </a:xfrm>
              <a:prstGeom prst="rect">
                <a:avLst/>
              </a:prstGeom>
            </p:spPr>
            <p:txBody>
              <a:bodyPr wrap="square">
                <a:spAutoFit/>
              </a:bodyPr>
              <a:lstStyle/>
              <a:p>
                <a:pPr marL="0" indent="0" algn="just">
                  <a:lnSpc>
                    <a:spcPct val="150000"/>
                  </a:lnSpc>
                  <a:spcBef>
                    <a:spcPts val="600"/>
                  </a:spcBef>
                  <a:buClr>
                    <a:srgbClr val="FF6600"/>
                  </a:buClr>
                  <a:buSzPct val="80000"/>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数据预处理</a:t>
                </a:r>
                <a14:m>
                  <m:oMath xmlns:m="http://schemas.openxmlformats.org/officeDocument/2006/math">
                    <m:r>
                      <a:rPr lang="zh-CN" altLang="en-US" sz="2400">
                        <a:solidFill>
                          <a:schemeClr val="tx1">
                            <a:lumMod val="85000"/>
                            <a:lumOff val="15000"/>
                          </a:schemeClr>
                        </a:solidFill>
                        <a:latin typeface="Cambria Math" panose="02040503050406030204" pitchFamily="18" charset="0"/>
                        <a:cs typeface="+mn-ea"/>
                        <a:sym typeface="Times New Roman" panose="02020603050405020304" pitchFamily="18" charset="0"/>
                      </a:rPr>
                      <m:t>→</m:t>
                    </m:r>
                  </m:oMath>
                </a14:m>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模型训练</a:t>
                </a:r>
                <a14:m>
                  <m:oMath xmlns:m="http://schemas.openxmlformats.org/officeDocument/2006/math">
                    <m:r>
                      <a:rPr lang="zh-CN" altLang="en-US" sz="2400">
                        <a:solidFill>
                          <a:schemeClr val="tx1">
                            <a:lumMod val="85000"/>
                            <a:lumOff val="15000"/>
                          </a:schemeClr>
                        </a:solidFill>
                        <a:latin typeface="Cambria Math" panose="02040503050406030204" pitchFamily="18" charset="0"/>
                        <a:cs typeface="+mn-ea"/>
                        <a:sym typeface="Times New Roman" panose="02020603050405020304" pitchFamily="18" charset="0"/>
                      </a:rPr>
                      <m:t>→</m:t>
                    </m:r>
                  </m:oMath>
                </a14:m>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模型调整</a:t>
                </a:r>
                <a14:m>
                  <m:oMath xmlns:m="http://schemas.openxmlformats.org/officeDocument/2006/math">
                    <m:r>
                      <a:rPr lang="zh-CN" altLang="en-US" sz="2400">
                        <a:solidFill>
                          <a:schemeClr val="tx1">
                            <a:lumMod val="85000"/>
                            <a:lumOff val="15000"/>
                          </a:schemeClr>
                        </a:solidFill>
                        <a:latin typeface="Cambria Math" panose="02040503050406030204" pitchFamily="18" charset="0"/>
                        <a:cs typeface="+mn-ea"/>
                        <a:sym typeface="Times New Roman" panose="02020603050405020304" pitchFamily="18" charset="0"/>
                      </a:rPr>
                      <m:t>→</m:t>
                    </m:r>
                  </m:oMath>
                </a14:m>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对新数据分类</a:t>
                </a:r>
                <a14:m>
                  <m:oMath xmlns:m="http://schemas.openxmlformats.org/officeDocument/2006/math">
                    <m:r>
                      <a:rPr lang="zh-CN" altLang="en-US" sz="2400">
                        <a:solidFill>
                          <a:schemeClr val="tx1">
                            <a:lumMod val="85000"/>
                            <a:lumOff val="15000"/>
                          </a:schemeClr>
                        </a:solidFill>
                        <a:latin typeface="Cambria Math" panose="02040503050406030204" pitchFamily="18" charset="0"/>
                        <a:cs typeface="+mn-ea"/>
                        <a:sym typeface="Times New Roman" panose="02020603050405020304" pitchFamily="18" charset="0"/>
                      </a:rPr>
                      <m:t>→</m:t>
                    </m:r>
                  </m:oMath>
                </a14:m>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模型评价</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12294" name="Rectangle 3">
                <a:extLst>
                  <a:ext uri="{FF2B5EF4-FFF2-40B4-BE49-F238E27FC236}">
                    <a16:creationId xmlns:a16="http://schemas.microsoft.com/office/drawing/2014/main" id="{B77A4F3E-B708-4115-8B04-87ED156B8C73}"/>
                  </a:ext>
                </a:extLst>
              </p:cNvPr>
              <p:cNvSpPr>
                <a:spLocks noGrp="1" noRot="1" noChangeAspect="1" noMove="1" noResize="1" noEditPoints="1" noAdjustHandles="1" noChangeArrowheads="1" noChangeShapeType="1" noTextEdit="1"/>
              </p:cNvSpPr>
              <p:nvPr>
                <p:ph type="body" idx="4294967295"/>
              </p:nvPr>
            </p:nvSpPr>
            <p:spPr>
              <a:xfrm>
                <a:off x="417289" y="756000"/>
                <a:ext cx="8309422" cy="580865"/>
              </a:xfrm>
              <a:prstGeom prst="rect">
                <a:avLst/>
              </a:prstGeom>
              <a:blipFill>
                <a:blip r:embed="rId2"/>
                <a:stretch>
                  <a:fillRect l="-1100" b="-24211"/>
                </a:stretch>
              </a:blipFill>
            </p:spPr>
            <p:txBody>
              <a:bodyPr/>
              <a:lstStyle/>
              <a:p>
                <a:r>
                  <a:rPr lang="zh-CN" altLang="en-US">
                    <a:noFill/>
                  </a:rPr>
                  <a:t> </a:t>
                </a:r>
              </a:p>
            </p:txBody>
          </p:sp>
        </mc:Fallback>
      </mc:AlternateContent>
      <p:sp>
        <p:nvSpPr>
          <p:cNvPr id="2" name="TextBox 1"/>
          <p:cNvSpPr txBox="1"/>
          <p:nvPr/>
        </p:nvSpPr>
        <p:spPr>
          <a:xfrm>
            <a:off x="2879968" y="2888201"/>
            <a:ext cx="936104" cy="461665"/>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70%</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TextBox 10"/>
          <p:cNvSpPr txBox="1"/>
          <p:nvPr/>
        </p:nvSpPr>
        <p:spPr>
          <a:xfrm>
            <a:off x="2879968" y="4888159"/>
            <a:ext cx="936104" cy="461665"/>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30%</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bwMode="auto">
          <a:xfrm>
            <a:off x="297074" y="1492422"/>
            <a:ext cx="8549852" cy="3852000"/>
          </a:xfrm>
          <a:prstGeom prst="rect">
            <a:avLst/>
          </a:prstGeom>
          <a:noFill/>
          <a:ln w="19050" cap="flat" cmpd="sng" algn="ctr">
            <a:solidFill>
              <a:srgbClr val="13548C"/>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圆柱形 6"/>
          <p:cNvSpPr/>
          <p:nvPr/>
        </p:nvSpPr>
        <p:spPr bwMode="auto">
          <a:xfrm>
            <a:off x="2735796" y="6154259"/>
            <a:ext cx="864096" cy="576064"/>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下箭头 7"/>
          <p:cNvSpPr/>
          <p:nvPr/>
        </p:nvSpPr>
        <p:spPr bwMode="auto">
          <a:xfrm>
            <a:off x="2987824" y="5499979"/>
            <a:ext cx="360040" cy="593317"/>
          </a:xfrm>
          <a:prstGeom prst="downArrow">
            <a:avLst/>
          </a:prstGeom>
          <a:solidFill>
            <a:srgbClr val="FF66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TextBox 14"/>
          <p:cNvSpPr txBox="1"/>
          <p:nvPr/>
        </p:nvSpPr>
        <p:spPr>
          <a:xfrm>
            <a:off x="3347864" y="5520928"/>
            <a:ext cx="1833466" cy="461665"/>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新数据预测</a:t>
            </a:r>
          </a:p>
        </p:txBody>
      </p:sp>
      <p:sp>
        <p:nvSpPr>
          <p:cNvPr id="17" name="流程图: 磁盘 16">
            <a:extLst>
              <a:ext uri="{FF2B5EF4-FFF2-40B4-BE49-F238E27FC236}">
                <a16:creationId xmlns:a16="http://schemas.microsoft.com/office/drawing/2014/main" id="{9A6095E8-0776-4376-9822-96398DEE8A68}"/>
              </a:ext>
            </a:extLst>
          </p:cNvPr>
          <p:cNvSpPr/>
          <p:nvPr/>
        </p:nvSpPr>
        <p:spPr>
          <a:xfrm>
            <a:off x="2591936" y="3604133"/>
            <a:ext cx="1512168" cy="1260140"/>
          </a:xfrm>
          <a:prstGeom prst="flowChartMagneticDisk">
            <a:avLst/>
          </a:prstGeom>
          <a:solidFill>
            <a:schemeClr val="bg1">
              <a:lumMod val="95000"/>
            </a:schemeClr>
          </a:solid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检验集</a:t>
            </a:r>
          </a:p>
        </p:txBody>
      </p:sp>
      <p:sp>
        <p:nvSpPr>
          <p:cNvPr id="10" name="流程图: 磁盘 9">
            <a:extLst>
              <a:ext uri="{FF2B5EF4-FFF2-40B4-BE49-F238E27FC236}">
                <a16:creationId xmlns:a16="http://schemas.microsoft.com/office/drawing/2014/main" id="{F39CC788-A848-44BC-B80C-2F0163C0E38F}"/>
              </a:ext>
            </a:extLst>
          </p:cNvPr>
          <p:cNvSpPr/>
          <p:nvPr/>
        </p:nvSpPr>
        <p:spPr>
          <a:xfrm>
            <a:off x="443711" y="2616097"/>
            <a:ext cx="1512168" cy="1260140"/>
          </a:xfrm>
          <a:prstGeom prst="flowChartMagneticDisk">
            <a:avLst/>
          </a:prstGeom>
          <a:solidFill>
            <a:schemeClr val="bg1">
              <a:lumMod val="95000"/>
            </a:schemeClr>
          </a:solid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数据</a:t>
            </a:r>
          </a:p>
        </p:txBody>
      </p:sp>
      <p:sp>
        <p:nvSpPr>
          <p:cNvPr id="16" name="流程图: 磁盘 15">
            <a:extLst>
              <a:ext uri="{FF2B5EF4-FFF2-40B4-BE49-F238E27FC236}">
                <a16:creationId xmlns:a16="http://schemas.microsoft.com/office/drawing/2014/main" id="{DD234EBA-8BEB-4BB9-BB63-C901F845C2A4}"/>
              </a:ext>
            </a:extLst>
          </p:cNvPr>
          <p:cNvSpPr/>
          <p:nvPr/>
        </p:nvSpPr>
        <p:spPr>
          <a:xfrm>
            <a:off x="2591936" y="1628061"/>
            <a:ext cx="1512168" cy="1260140"/>
          </a:xfrm>
          <a:prstGeom prst="flowChartMagneticDisk">
            <a:avLst/>
          </a:prstGeom>
          <a:solidFill>
            <a:schemeClr val="bg1">
              <a:lumMod val="95000"/>
            </a:schemeClr>
          </a:solid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训练集</a:t>
            </a:r>
          </a:p>
        </p:txBody>
      </p:sp>
      <p:sp>
        <p:nvSpPr>
          <p:cNvPr id="18" name="矩形: 圆角 17">
            <a:extLst>
              <a:ext uri="{FF2B5EF4-FFF2-40B4-BE49-F238E27FC236}">
                <a16:creationId xmlns:a16="http://schemas.microsoft.com/office/drawing/2014/main" id="{FFA0F894-D20D-4115-82DD-FA18D4C86313}"/>
              </a:ext>
            </a:extLst>
          </p:cNvPr>
          <p:cNvSpPr/>
          <p:nvPr/>
        </p:nvSpPr>
        <p:spPr>
          <a:xfrm>
            <a:off x="4740161" y="1875711"/>
            <a:ext cx="1512168" cy="764840"/>
          </a:xfrm>
          <a:prstGeom prst="roundRect">
            <a:avLst/>
          </a:prstGeom>
          <a:solidFill>
            <a:schemeClr val="bg1">
              <a:lumMod val="95000"/>
            </a:schemeClr>
          </a:solid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导出模型</a:t>
            </a:r>
          </a:p>
        </p:txBody>
      </p:sp>
      <p:sp>
        <p:nvSpPr>
          <p:cNvPr id="19" name="矩形: 圆角 18">
            <a:extLst>
              <a:ext uri="{FF2B5EF4-FFF2-40B4-BE49-F238E27FC236}">
                <a16:creationId xmlns:a16="http://schemas.microsoft.com/office/drawing/2014/main" id="{6A6AD4C5-9B58-497C-818C-7B90B104DF12}"/>
              </a:ext>
            </a:extLst>
          </p:cNvPr>
          <p:cNvSpPr/>
          <p:nvPr/>
        </p:nvSpPr>
        <p:spPr>
          <a:xfrm>
            <a:off x="4776320" y="3960304"/>
            <a:ext cx="1811904" cy="764840"/>
          </a:xfrm>
          <a:prstGeom prst="roundRect">
            <a:avLst/>
          </a:prstGeom>
          <a:solidFill>
            <a:schemeClr val="bg1">
              <a:lumMod val="95000"/>
            </a:schemeClr>
          </a:solid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评估准确率</a:t>
            </a:r>
          </a:p>
        </p:txBody>
      </p:sp>
      <p:cxnSp>
        <p:nvCxnSpPr>
          <p:cNvPr id="14" name="连接符: 肘形 13">
            <a:extLst>
              <a:ext uri="{FF2B5EF4-FFF2-40B4-BE49-F238E27FC236}">
                <a16:creationId xmlns:a16="http://schemas.microsoft.com/office/drawing/2014/main" id="{E33A60CF-5DBF-4518-A4BE-3879DE6ABED0}"/>
              </a:ext>
            </a:extLst>
          </p:cNvPr>
          <p:cNvCxnSpPr>
            <a:stCxn id="10" idx="4"/>
            <a:endCxn id="16" idx="2"/>
          </p:cNvCxnSpPr>
          <p:nvPr/>
        </p:nvCxnSpPr>
        <p:spPr>
          <a:xfrm flipV="1">
            <a:off x="1955879" y="2258131"/>
            <a:ext cx="636057" cy="988036"/>
          </a:xfrm>
          <a:prstGeom prst="bentConnector3">
            <a:avLst/>
          </a:prstGeom>
          <a:ln w="19050">
            <a:solidFill>
              <a:srgbClr val="FF66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76F4A03F-F54F-4188-9E77-42FDB05831A2}"/>
              </a:ext>
            </a:extLst>
          </p:cNvPr>
          <p:cNvCxnSpPr>
            <a:cxnSpLocks/>
            <a:stCxn id="10" idx="4"/>
            <a:endCxn id="17" idx="2"/>
          </p:cNvCxnSpPr>
          <p:nvPr/>
        </p:nvCxnSpPr>
        <p:spPr>
          <a:xfrm>
            <a:off x="1955879" y="3246167"/>
            <a:ext cx="636057" cy="988036"/>
          </a:xfrm>
          <a:prstGeom prst="bentConnector3">
            <a:avLst/>
          </a:prstGeom>
          <a:ln w="19050">
            <a:solidFill>
              <a:srgbClr val="FF66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3465B9B9-44D9-4B88-B1E6-3924B4D23F3F}"/>
              </a:ext>
            </a:extLst>
          </p:cNvPr>
          <p:cNvCxnSpPr>
            <a:cxnSpLocks/>
            <a:stCxn id="16" idx="4"/>
            <a:endCxn id="18" idx="1"/>
          </p:cNvCxnSpPr>
          <p:nvPr/>
        </p:nvCxnSpPr>
        <p:spPr>
          <a:xfrm>
            <a:off x="4104104" y="2258131"/>
            <a:ext cx="636057" cy="0"/>
          </a:xfrm>
          <a:prstGeom prst="straightConnector1">
            <a:avLst/>
          </a:prstGeom>
          <a:ln w="1905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5">
            <a:extLst>
              <a:ext uri="{FF2B5EF4-FFF2-40B4-BE49-F238E27FC236}">
                <a16:creationId xmlns:a16="http://schemas.microsoft.com/office/drawing/2014/main" id="{85F0C1AF-55AE-49E7-BF0B-36A25B2BE938}"/>
              </a:ext>
            </a:extLst>
          </p:cNvPr>
          <p:cNvCxnSpPr>
            <a:cxnSpLocks/>
            <a:endCxn id="19" idx="1"/>
          </p:cNvCxnSpPr>
          <p:nvPr/>
        </p:nvCxnSpPr>
        <p:spPr>
          <a:xfrm>
            <a:off x="4140264" y="4342724"/>
            <a:ext cx="636056" cy="0"/>
          </a:xfrm>
          <a:prstGeom prst="straightConnector1">
            <a:avLst/>
          </a:prstGeom>
          <a:ln w="1905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 name="下箭头 7">
            <a:extLst>
              <a:ext uri="{FF2B5EF4-FFF2-40B4-BE49-F238E27FC236}">
                <a16:creationId xmlns:a16="http://schemas.microsoft.com/office/drawing/2014/main" id="{A9A347C6-22CA-4330-BF04-0EF1B7674634}"/>
              </a:ext>
            </a:extLst>
          </p:cNvPr>
          <p:cNvSpPr/>
          <p:nvPr/>
        </p:nvSpPr>
        <p:spPr bwMode="auto">
          <a:xfrm>
            <a:off x="5359391" y="3053207"/>
            <a:ext cx="360040" cy="593317"/>
          </a:xfrm>
          <a:prstGeom prst="downArrow">
            <a:avLst/>
          </a:prstGeom>
          <a:solidFill>
            <a:srgbClr val="FF66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a:extLst>
              <a:ext uri="{FF2B5EF4-FFF2-40B4-BE49-F238E27FC236}">
                <a16:creationId xmlns:a16="http://schemas.microsoft.com/office/drawing/2014/main" id="{C8A26C8A-54C7-4AE3-A53E-65750DCFFE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3069" r="6557"/>
          <a:stretch>
            <a:fillRect/>
          </a:stretch>
        </p:blipFill>
        <p:spPr bwMode="auto">
          <a:xfrm>
            <a:off x="4726112" y="782909"/>
            <a:ext cx="4290888" cy="428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custDataLst>
              <p:tags r:id="rId2"/>
            </p:custDataLst>
          </p:nvPr>
        </p:nvSpPr>
        <p:spPr>
          <a:xfrm>
            <a:off x="4435896" y="5157192"/>
            <a:ext cx="1216224"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阴性</a:t>
            </a:r>
          </a:p>
        </p:txBody>
      </p:sp>
      <p:sp>
        <p:nvSpPr>
          <p:cNvPr id="10" name="TextBox 9"/>
          <p:cNvSpPr txBox="1"/>
          <p:nvPr>
            <p:custDataLst>
              <p:tags r:id="rId3"/>
            </p:custDataLst>
          </p:nvPr>
        </p:nvSpPr>
        <p:spPr>
          <a:xfrm>
            <a:off x="4435896" y="6014442"/>
            <a:ext cx="1216224"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阳性</a:t>
            </a:r>
          </a:p>
        </p:txBody>
      </p:sp>
      <p:sp>
        <p:nvSpPr>
          <p:cNvPr id="13" name="椭圆 12"/>
          <p:cNvSpPr>
            <a:spLocks noChangeAspect="1"/>
          </p:cNvSpPr>
          <p:nvPr>
            <p:custDataLst>
              <p:tags r:id="rId4"/>
            </p:custDataLst>
          </p:nvPr>
        </p:nvSpPr>
        <p:spPr bwMode="auto">
          <a:xfrm>
            <a:off x="3721521" y="5221485"/>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椭圆 13"/>
          <p:cNvSpPr>
            <a:spLocks noChangeAspect="1"/>
          </p:cNvSpPr>
          <p:nvPr>
            <p:custDataLst>
              <p:tags r:id="rId5"/>
            </p:custDataLst>
          </p:nvPr>
        </p:nvSpPr>
        <p:spPr bwMode="auto">
          <a:xfrm>
            <a:off x="3721521" y="6078735"/>
            <a:ext cx="514350" cy="514350"/>
          </a:xfrm>
          <a:prstGeom prst="ellipse">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圆角矩形 16"/>
          <p:cNvSpPr/>
          <p:nvPr>
            <p:custDataLst>
              <p:tags r:id="rId6"/>
            </p:custDataLst>
          </p:nvPr>
        </p:nvSpPr>
        <p:spPr bwMode="auto">
          <a:xfrm>
            <a:off x="7100192"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sp>
        <p:nvSpPr>
          <p:cNvPr id="24" name="Rectangle 3">
            <a:extLst>
              <a:ext uri="{FF2B5EF4-FFF2-40B4-BE49-F238E27FC236}">
                <a16:creationId xmlns:a16="http://schemas.microsoft.com/office/drawing/2014/main" id="{F82A89A5-1A38-41F8-B264-BB365CB4A67C}"/>
              </a:ext>
            </a:extLst>
          </p:cNvPr>
          <p:cNvSpPr txBox="1">
            <a:spLocks noChangeArrowheads="1"/>
          </p:cNvSpPr>
          <p:nvPr/>
        </p:nvSpPr>
        <p:spPr>
          <a:xfrm>
            <a:off x="251520" y="756000"/>
            <a:ext cx="4536504" cy="4355038"/>
          </a:xfrm>
          <a:prstGeom prst="rect">
            <a:avLst/>
          </a:prstGeom>
        </p:spPr>
        <p:txBody>
          <a:bodyPr wrap="square">
            <a:spAutoFit/>
          </a:bodyPr>
          <a:lstStyle>
            <a:defPPr>
              <a:defRPr lang="zh-CN"/>
            </a:defPPr>
            <a:lvl1pPr marL="360000" indent="-360000" algn="just" defTabSz="914400" eaLnBrk="1" fontAlgn="auto" latinLnBrk="0" hangingPunct="1">
              <a:lnSpc>
                <a:spcPct val="150000"/>
              </a:lnSpc>
              <a:spcBef>
                <a:spcPts val="600"/>
              </a:spcBef>
              <a:spcAft>
                <a:spcPts val="0"/>
              </a:spcAft>
              <a:buClr>
                <a:srgbClr val="FF6600"/>
              </a:buClr>
              <a:buSzPct val="80000"/>
              <a:buFont typeface="Wingdings" panose="05000000000000000000" pitchFamily="2" charset="2"/>
              <a:buChar char="l"/>
              <a:defRPr kumimoji="0">
                <a:solidFill>
                  <a:schemeClr val="tx1">
                    <a:lumMod val="85000"/>
                    <a:lumOff val="15000"/>
                  </a:schemeClr>
                </a:solidFill>
                <a:latin typeface="+mn-lt"/>
                <a:ea typeface="+mn-ea"/>
                <a:cs typeface="+mn-ea"/>
              </a:defRPr>
            </a:lvl1pPr>
            <a:lvl2pPr marL="685800" lvl="1" indent="-228600" defTabSz="914400" eaLnBrk="1" fontAlgn="auto" latinLnBrk="0" hangingPunct="1">
              <a:lnSpc>
                <a:spcPct val="150000"/>
              </a:lnSpc>
              <a:spcBef>
                <a:spcPts val="600"/>
              </a:spcBef>
              <a:spcAft>
                <a:spcPts val="0"/>
              </a:spcAft>
              <a:buClr>
                <a:srgbClr val="FF6600"/>
              </a:buClr>
              <a:buSzPct val="60000"/>
              <a:buFont typeface="Wingdings" panose="05000000000000000000" pitchFamily="2" charset="2"/>
              <a:buChar char="l"/>
              <a:defRPr kumimoji="0" sz="2200">
                <a:latin typeface="+mn-lt"/>
                <a:ea typeface="+mn-ea"/>
              </a:defRPr>
            </a:lvl2pPr>
            <a:lvl3pPr marL="1143000" lvl="2" indent="-228600" defTabSz="914400" eaLnBrk="1" fontAlgn="auto" latinLnBrk="0" hangingPunct="1">
              <a:lnSpc>
                <a:spcPct val="150000"/>
              </a:lnSpc>
              <a:spcBef>
                <a:spcPts val="600"/>
              </a:spcBef>
              <a:spcAft>
                <a:spcPts val="0"/>
              </a:spcAft>
              <a:buClr>
                <a:srgbClr val="FF6600"/>
              </a:buClr>
              <a:buFont typeface="Arial" panose="020B0604020202020204" pitchFamily="34" charset="0"/>
              <a:buChar char="•"/>
              <a:defRPr kumimoji="0"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lnSpc>
                <a:spcPct val="100000"/>
              </a:lnSpc>
              <a:buNone/>
            </a:pPr>
            <a:r>
              <a:rPr lang="en-US" altLang="zh-CN" dirty="0">
                <a:solidFill>
                  <a:schemeClr val="tx1"/>
                </a:solidFill>
                <a:sym typeface="Times New Roman" panose="02020603050405020304" pitchFamily="18" charset="0"/>
              </a:rPr>
              <a:t>(FPR, TPR):</a:t>
            </a:r>
          </a:p>
          <a:p>
            <a:pPr>
              <a:lnSpc>
                <a:spcPct val="100000"/>
              </a:lnSpc>
            </a:pPr>
            <a:r>
              <a:rPr lang="en-US" altLang="zh-CN" dirty="0">
                <a:solidFill>
                  <a:schemeClr val="tx1"/>
                </a:solidFill>
                <a:sym typeface="Times New Roman" panose="02020603050405020304" pitchFamily="18" charset="0"/>
              </a:rPr>
              <a:t>(0,0): </a:t>
            </a:r>
            <a:r>
              <a:rPr lang="zh-CN" altLang="en-US" dirty="0">
                <a:solidFill>
                  <a:schemeClr val="tx1"/>
                </a:solidFill>
                <a:sym typeface="Times New Roman" panose="02020603050405020304" pitchFamily="18" charset="0"/>
              </a:rPr>
              <a:t>任何分类</a:t>
            </a:r>
            <a:r>
              <a:rPr lang="zh-CN" altLang="en-US">
                <a:solidFill>
                  <a:schemeClr val="tx1"/>
                </a:solidFill>
                <a:sym typeface="Times New Roman" panose="02020603050405020304" pitchFamily="18" charset="0"/>
              </a:rPr>
              <a:t>都是阴性</a:t>
            </a:r>
            <a:endParaRPr lang="en-US" altLang="zh-CN" dirty="0">
              <a:solidFill>
                <a:schemeClr val="tx1"/>
              </a:solidFill>
              <a:sym typeface="Times New Roman" panose="02020603050405020304" pitchFamily="18" charset="0"/>
            </a:endParaRPr>
          </a:p>
          <a:p>
            <a:pPr>
              <a:lnSpc>
                <a:spcPct val="100000"/>
              </a:lnSpc>
            </a:pPr>
            <a:r>
              <a:rPr lang="en-US" altLang="zh-CN" dirty="0">
                <a:solidFill>
                  <a:schemeClr val="tx1"/>
                </a:solidFill>
                <a:sym typeface="Times New Roman" panose="02020603050405020304" pitchFamily="18" charset="0"/>
              </a:rPr>
              <a:t>(1,1): </a:t>
            </a:r>
            <a:r>
              <a:rPr lang="zh-CN" altLang="en-US" dirty="0">
                <a:solidFill>
                  <a:schemeClr val="tx1"/>
                </a:solidFill>
                <a:sym typeface="Times New Roman" panose="02020603050405020304" pitchFamily="18" charset="0"/>
              </a:rPr>
              <a:t>任何</a:t>
            </a:r>
            <a:r>
              <a:rPr lang="zh-CN" altLang="en-US">
                <a:solidFill>
                  <a:schemeClr val="tx1"/>
                </a:solidFill>
                <a:sym typeface="Times New Roman" panose="02020603050405020304" pitchFamily="18" charset="0"/>
              </a:rPr>
              <a:t>分类都是</a:t>
            </a:r>
            <a:r>
              <a:rPr lang="en-US" altLang="zh-CN">
                <a:solidFill>
                  <a:srgbClr val="FF6600"/>
                </a:solidFill>
                <a:sym typeface="Times New Roman" panose="02020603050405020304" pitchFamily="18" charset="0"/>
              </a:rPr>
              <a:t>【</a:t>
            </a:r>
            <a:r>
              <a:rPr lang="zh-CN" altLang="en-US">
                <a:solidFill>
                  <a:srgbClr val="FF6600"/>
                </a:solidFill>
                <a:sym typeface="Times New Roman" panose="02020603050405020304" pitchFamily="18" charset="0"/>
              </a:rPr>
              <a:t>选择题</a:t>
            </a:r>
            <a:r>
              <a:rPr lang="en-US" altLang="zh-CN" dirty="0">
                <a:solidFill>
                  <a:srgbClr val="FF6600"/>
                </a:solidFill>
                <a:sym typeface="Times New Roman" panose="02020603050405020304" pitchFamily="18" charset="0"/>
              </a:rPr>
              <a:t>】</a:t>
            </a:r>
          </a:p>
          <a:p>
            <a:pPr>
              <a:lnSpc>
                <a:spcPct val="100000"/>
              </a:lnSpc>
            </a:pPr>
            <a:r>
              <a:rPr lang="en-US" altLang="zh-CN" dirty="0">
                <a:solidFill>
                  <a:schemeClr val="tx1"/>
                </a:solidFill>
                <a:sym typeface="Times New Roman" panose="02020603050405020304" pitchFamily="18" charset="0"/>
              </a:rPr>
              <a:t>(0,1): </a:t>
            </a:r>
            <a:r>
              <a:rPr lang="zh-CN" altLang="en-US">
                <a:solidFill>
                  <a:schemeClr val="tx1"/>
                </a:solidFill>
                <a:sym typeface="Times New Roman" panose="02020603050405020304" pitchFamily="18" charset="0"/>
              </a:rPr>
              <a:t>理想分类</a:t>
            </a:r>
            <a:endParaRPr lang="en-US" altLang="zh-CN" dirty="0">
              <a:solidFill>
                <a:schemeClr val="tx1"/>
              </a:solidFill>
              <a:sym typeface="Times New Roman" panose="02020603050405020304" pitchFamily="18" charset="0"/>
            </a:endParaRPr>
          </a:p>
          <a:p>
            <a:pPr>
              <a:lnSpc>
                <a:spcPct val="100000"/>
              </a:lnSpc>
            </a:pPr>
            <a:endParaRPr lang="en-US" altLang="zh-CN">
              <a:solidFill>
                <a:schemeClr val="tx1"/>
              </a:solidFill>
              <a:sym typeface="Times New Roman" panose="02020603050405020304" pitchFamily="18" charset="0"/>
            </a:endParaRPr>
          </a:p>
          <a:p>
            <a:pPr>
              <a:lnSpc>
                <a:spcPct val="100000"/>
              </a:lnSpc>
              <a:spcBef>
                <a:spcPts val="0"/>
              </a:spcBef>
            </a:pPr>
            <a:endParaRPr lang="en-US" altLang="zh-CN" dirty="0">
              <a:solidFill>
                <a:schemeClr val="tx1"/>
              </a:solidFill>
              <a:sym typeface="Times New Roman" panose="02020603050405020304" pitchFamily="18" charset="0"/>
            </a:endParaRPr>
          </a:p>
          <a:p>
            <a:pPr>
              <a:lnSpc>
                <a:spcPct val="100000"/>
              </a:lnSpc>
            </a:pPr>
            <a:r>
              <a:rPr lang="zh-CN" altLang="en-US">
                <a:solidFill>
                  <a:schemeClr val="tx1"/>
                </a:solidFill>
                <a:sym typeface="Times New Roman" panose="02020603050405020304" pitchFamily="18" charset="0"/>
              </a:rPr>
              <a:t>对角线</a:t>
            </a:r>
            <a:r>
              <a:rPr lang="en-US" altLang="zh-CN" dirty="0">
                <a:solidFill>
                  <a:schemeClr val="tx1"/>
                </a:solidFill>
                <a:sym typeface="Times New Roman" panose="02020603050405020304" pitchFamily="18" charset="0"/>
              </a:rPr>
              <a:t>:</a:t>
            </a:r>
          </a:p>
          <a:p>
            <a:pPr lvl="1">
              <a:lnSpc>
                <a:spcPct val="100000"/>
              </a:lnSpc>
            </a:pPr>
            <a:r>
              <a:rPr lang="zh-CN" altLang="en-US" dirty="0">
                <a:sym typeface="Times New Roman" panose="02020603050405020304" pitchFamily="18" charset="0"/>
              </a:rPr>
              <a:t>随机</a:t>
            </a:r>
            <a:r>
              <a:rPr lang="zh-CN" altLang="en-US">
                <a:sym typeface="Times New Roman" panose="02020603050405020304" pitchFamily="18" charset="0"/>
              </a:rPr>
              <a:t>猜测结果</a:t>
            </a:r>
            <a:endParaRPr lang="en-US" altLang="zh-CN" dirty="0">
              <a:sym typeface="Times New Roman" panose="02020603050405020304" pitchFamily="18" charset="0"/>
            </a:endParaRPr>
          </a:p>
          <a:p>
            <a:pPr lvl="1">
              <a:lnSpc>
                <a:spcPct val="100000"/>
              </a:lnSpc>
            </a:pPr>
            <a:r>
              <a:rPr lang="zh-CN" altLang="en-US" dirty="0">
                <a:sym typeface="Times New Roman" panose="02020603050405020304" pitchFamily="18" charset="0"/>
              </a:rPr>
              <a:t>对角线</a:t>
            </a:r>
            <a:r>
              <a:rPr lang="zh-CN" altLang="en-US">
                <a:sym typeface="Times New Roman" panose="02020603050405020304" pitchFamily="18" charset="0"/>
              </a:rPr>
              <a:t>以下：</a:t>
            </a:r>
            <a:endParaRPr lang="en-US" altLang="zh-CN" dirty="0">
              <a:sym typeface="Times New Roman" panose="02020603050405020304" pitchFamily="18" charset="0"/>
            </a:endParaRPr>
          </a:p>
          <a:p>
            <a:pPr lvl="2">
              <a:lnSpc>
                <a:spcPct val="100000"/>
              </a:lnSpc>
            </a:pPr>
            <a:r>
              <a:rPr lang="zh-CN" altLang="en-US" dirty="0">
                <a:sym typeface="Times New Roman" panose="02020603050405020304" pitchFamily="18" charset="0"/>
              </a:rPr>
              <a:t>预测结果与真实</a:t>
            </a:r>
            <a:r>
              <a:rPr lang="zh-CN" altLang="en-US">
                <a:sym typeface="Times New Roman" panose="02020603050405020304" pitchFamily="18" charset="0"/>
              </a:rPr>
              <a:t>结果相反</a:t>
            </a:r>
            <a:endParaRPr lang="en-US" altLang="zh-CN" dirty="0">
              <a:sym typeface="Times New Roman" panose="02020603050405020304" pitchFamily="18" charset="0"/>
            </a:endParaRPr>
          </a:p>
        </p:txBody>
      </p:sp>
      <p:pic>
        <p:nvPicPr>
          <p:cNvPr id="2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5499" y="2556179"/>
            <a:ext cx="23526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50099" y="2904645"/>
            <a:ext cx="23780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3" name="Group 131">
            <a:extLst>
              <a:ext uri="{FF2B5EF4-FFF2-40B4-BE49-F238E27FC236}">
                <a16:creationId xmlns:a16="http://schemas.microsoft.com/office/drawing/2014/main" id="{62A21DD5-0074-4B83-B558-6D2FF15503A0}"/>
              </a:ext>
            </a:extLst>
          </p:cNvPr>
          <p:cNvGraphicFramePr>
            <a:graphicFrameLocks noGrp="1"/>
          </p:cNvGraphicFramePr>
          <p:nvPr>
            <p:extLst>
              <p:ext uri="{D42A27DB-BD31-4B8C-83A1-F6EECF244321}">
                <p14:modId xmlns:p14="http://schemas.microsoft.com/office/powerpoint/2010/main" val="2787167784"/>
              </p:ext>
            </p:extLst>
          </p:nvPr>
        </p:nvGraphicFramePr>
        <p:xfrm>
          <a:off x="1354722" y="5102652"/>
          <a:ext cx="1633102" cy="1633100"/>
        </p:xfrm>
        <a:graphic>
          <a:graphicData uri="http://schemas.openxmlformats.org/drawingml/2006/table">
            <a:tbl>
              <a:tblPr/>
              <a:tblGrid>
                <a:gridCol w="457010">
                  <a:extLst>
                    <a:ext uri="{9D8B030D-6E8A-4147-A177-3AD203B41FA5}">
                      <a16:colId xmlns:a16="http://schemas.microsoft.com/office/drawing/2014/main" val="20000"/>
                    </a:ext>
                  </a:extLst>
                </a:gridCol>
                <a:gridCol w="392642">
                  <a:extLst>
                    <a:ext uri="{9D8B030D-6E8A-4147-A177-3AD203B41FA5}">
                      <a16:colId xmlns:a16="http://schemas.microsoft.com/office/drawing/2014/main" val="20001"/>
                    </a:ext>
                  </a:extLst>
                </a:gridCol>
                <a:gridCol w="391725">
                  <a:extLst>
                    <a:ext uri="{9D8B030D-6E8A-4147-A177-3AD203B41FA5}">
                      <a16:colId xmlns:a16="http://schemas.microsoft.com/office/drawing/2014/main" val="20002"/>
                    </a:ext>
                  </a:extLst>
                </a:gridCol>
                <a:gridCol w="391725">
                  <a:extLst>
                    <a:ext uri="{9D8B030D-6E8A-4147-A177-3AD203B41FA5}">
                      <a16:colId xmlns:a16="http://schemas.microsoft.com/office/drawing/2014/main" val="20003"/>
                    </a:ext>
                  </a:extLst>
                </a:gridCol>
              </a:tblGrid>
              <a:tr h="419705">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A\P</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1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404465">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04465">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04465">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1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All</a:t>
                      </a:r>
                    </a:p>
                  </a:txBody>
                  <a:tcPr marL="51851" marR="51851" marT="25937" marB="25937"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grpSp>
        <p:nvGrpSpPr>
          <p:cNvPr id="22" name="组合 21"/>
          <p:cNvGrpSpPr/>
          <p:nvPr>
            <p:custDataLst>
              <p:tags r:id="rId7"/>
            </p:custDataLst>
          </p:nvPr>
        </p:nvGrpSpPr>
        <p:grpSpPr>
          <a:xfrm>
            <a:off x="0" y="0"/>
            <a:ext cx="9144000" cy="635000"/>
            <a:chOff x="0" y="0"/>
            <a:chExt cx="9144000" cy="635000"/>
          </a:xfrm>
        </p:grpSpPr>
        <p:sp>
          <p:nvSpPr>
            <p:cNvPr id="18" name="TitleBackground"/>
            <p:cNvSpPr/>
            <p:nvPr>
              <p:custDataLst>
                <p:tags r:id="rId9"/>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ColorBlock"/>
            <p:cNvSpPr/>
            <p:nvPr>
              <p:custDataLst>
                <p:tags r:id="rId10"/>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TypeText"/>
            <p:cNvSpPr txBox="1"/>
            <p:nvPr>
              <p:custDataLst>
                <p:tags r:id="rId11"/>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21" name="TipText"/>
            <p:cNvSpPr txBox="1"/>
            <p:nvPr>
              <p:custDataLst>
                <p:tags r:id="rId12"/>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7" name="图片 6"/>
          <p:cNvPicPr>
            <a:picLocks/>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875105675"/>
      </p:ext>
    </p:extLst>
  </p:cSld>
  <p:clrMapOvr>
    <a:masterClrMapping/>
  </p:clrMapOvr>
  <p:transition spd="med">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2"/>
            </p:custDataLst>
          </p:nvPr>
        </p:nvSpPr>
        <p:spPr bwMode="auto">
          <a:xfrm>
            <a:off x="0" y="6501570"/>
            <a:ext cx="9144000" cy="365760"/>
          </a:xfrm>
          <a:prstGeom prst="rect">
            <a:avLst/>
          </a:prstGeom>
          <a:solidFill>
            <a:srgbClr val="FBFAEF"/>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eaLnBrk="1" hangingPunct="1"/>
            <a:r>
              <a:rPr kumimoji="1"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1"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1"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17" name="Rectangle 3">
            <a:extLst>
              <a:ext uri="{FF2B5EF4-FFF2-40B4-BE49-F238E27FC236}">
                <a16:creationId xmlns:a16="http://schemas.microsoft.com/office/drawing/2014/main" id="{43848842-D946-4637-8998-7E19EE848C90}"/>
              </a:ext>
            </a:extLst>
          </p:cNvPr>
          <p:cNvSpPr txBox="1">
            <a:spLocks noChangeArrowheads="1"/>
          </p:cNvSpPr>
          <p:nvPr/>
        </p:nvSpPr>
        <p:spPr>
          <a:xfrm>
            <a:off x="252000" y="756000"/>
            <a:ext cx="4608032" cy="3052118"/>
          </a:xfrm>
          <a:prstGeom prst="rect">
            <a:avLst/>
          </a:prstGeom>
        </p:spPr>
        <p:txBody>
          <a:bodyPr wrap="square">
            <a:spAutoFit/>
          </a:bodyPr>
          <a:lstStyle>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a:solidFill>
                  <a:schemeClr val="tx1">
                    <a:lumMod val="85000"/>
                    <a:lumOff val="15000"/>
                  </a:schemeClr>
                </a:solidFill>
                <a:latin typeface="+mn-lt"/>
                <a:ea typeface="+mn-ea"/>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en-US" altLang="zh-CN">
                <a:sym typeface="Times New Roman" panose="02020603050405020304" pitchFamily="18" charset="0"/>
              </a:rPr>
              <a:t>ROC</a:t>
            </a:r>
            <a:r>
              <a:rPr lang="zh-CN" altLang="en-US" dirty="0">
                <a:sym typeface="Times New Roman" panose="02020603050405020304" pitchFamily="18" charset="0"/>
              </a:rPr>
              <a:t>曲线下方的</a:t>
            </a:r>
            <a:r>
              <a:rPr lang="zh-CN" altLang="en-US">
                <a:sym typeface="Times New Roman" panose="02020603050405020304" pitchFamily="18" charset="0"/>
              </a:rPr>
              <a:t>区域称为</a:t>
            </a:r>
            <a:r>
              <a:rPr lang="en-US" altLang="zh-CN">
                <a:sym typeface="Times New Roman" panose="02020603050405020304" pitchFamily="18" charset="0"/>
              </a:rPr>
              <a:t>AUC</a:t>
            </a:r>
            <a:r>
              <a:rPr lang="zh-CN" altLang="en-US">
                <a:sym typeface="Times New Roman" panose="02020603050405020304" pitchFamily="18" charset="0"/>
              </a:rPr>
              <a:t>，</a:t>
            </a:r>
            <a:r>
              <a:rPr lang="en-US" altLang="zh-CN" dirty="0">
                <a:sym typeface="Times New Roman" panose="02020603050405020304" pitchFamily="18" charset="0"/>
              </a:rPr>
              <a:t>Area Under the ROC curve</a:t>
            </a:r>
          </a:p>
          <a:p>
            <a:pPr lvl="1"/>
            <a:r>
              <a:rPr lang="en-US" altLang="zh-CN" dirty="0">
                <a:sym typeface="Times New Roman" panose="02020603050405020304" pitchFamily="18" charset="0"/>
              </a:rPr>
              <a:t>Ideal: </a:t>
            </a:r>
          </a:p>
          <a:p>
            <a:pPr lvl="2"/>
            <a:r>
              <a:rPr lang="en-US" altLang="zh-CN" dirty="0">
                <a:sym typeface="Times New Roman" panose="02020603050405020304" pitchFamily="18" charset="0"/>
              </a:rPr>
              <a:t> Area = </a:t>
            </a:r>
          </a:p>
          <a:p>
            <a:pPr lvl="1"/>
            <a:r>
              <a:rPr lang="en-US" altLang="zh-CN" dirty="0">
                <a:sym typeface="Times New Roman" panose="02020603050405020304" pitchFamily="18" charset="0"/>
              </a:rPr>
              <a:t>Random guess:</a:t>
            </a:r>
          </a:p>
          <a:p>
            <a:pPr lvl="2"/>
            <a:r>
              <a:rPr lang="en-US" altLang="zh-CN" dirty="0">
                <a:sym typeface="Times New Roman" panose="02020603050405020304" pitchFamily="18" charset="0"/>
              </a:rPr>
              <a:t> Area </a:t>
            </a:r>
            <a:r>
              <a:rPr lang="en-US" altLang="zh-CN">
                <a:sym typeface="Times New Roman" panose="02020603050405020304" pitchFamily="18" charset="0"/>
              </a:rPr>
              <a:t>= </a:t>
            </a:r>
            <a:endParaRPr lang="en-US" altLang="zh-CN" dirty="0">
              <a:sym typeface="Times New Roman" panose="02020603050405020304" pitchFamily="18" charset="0"/>
            </a:endParaRPr>
          </a:p>
        </p:txBody>
      </p:sp>
      <p:pic>
        <p:nvPicPr>
          <p:cNvPr id="19"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24128" y="5013176"/>
            <a:ext cx="23526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85280" y="5500539"/>
            <a:ext cx="23780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custDataLst>
              <p:tags r:id="rId3"/>
            </p:custDataLst>
          </p:nvPr>
        </p:nvSpPr>
        <p:spPr>
          <a:xfrm>
            <a:off x="2221284" y="3370834"/>
            <a:ext cx="1342604" cy="394901"/>
          </a:xfrm>
          <a:prstGeom prst="rect">
            <a:avLst/>
          </a:prstGeom>
          <a:noFill/>
        </p:spPr>
        <p:txBody>
          <a:bodyPr vert="horz" wrap="square" rtlCol="0" anchor="ctr" anchorCtr="0">
            <a:noAutofit/>
          </a:bodyPr>
          <a:lstStyle/>
          <a:p>
            <a:r>
              <a:rPr lang="zh-CN" altLang="en-US">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3" name="Picture 4">
            <a:extLst>
              <a:ext uri="{FF2B5EF4-FFF2-40B4-BE49-F238E27FC236}">
                <a16:creationId xmlns:a16="http://schemas.microsoft.com/office/drawing/2014/main" id="{7AF43B52-E1ED-43BC-AF0E-9F003FE50C8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3069" r="6557"/>
          <a:stretch>
            <a:fillRect/>
          </a:stretch>
        </p:blipFill>
        <p:spPr bwMode="auto">
          <a:xfrm>
            <a:off x="4726112" y="782909"/>
            <a:ext cx="4290888" cy="428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16">
            <a:extLst>
              <a:ext uri="{FF2B5EF4-FFF2-40B4-BE49-F238E27FC236}">
                <a16:creationId xmlns:a16="http://schemas.microsoft.com/office/drawing/2014/main" id="{9391B9E1-BA32-492A-9E0C-CD7AD0D2EE17}"/>
              </a:ext>
            </a:extLst>
          </p:cNvPr>
          <p:cNvSpPr/>
          <p:nvPr>
            <p:custDataLst>
              <p:tags r:id="rId4"/>
            </p:custDataLst>
          </p:nvPr>
        </p:nvSpPr>
        <p:spPr bwMode="auto">
          <a:xfrm>
            <a:off x="7100192" y="6014207"/>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graphicFrame>
        <p:nvGraphicFramePr>
          <p:cNvPr id="25" name="Group 131">
            <a:extLst>
              <a:ext uri="{FF2B5EF4-FFF2-40B4-BE49-F238E27FC236}">
                <a16:creationId xmlns:a16="http://schemas.microsoft.com/office/drawing/2014/main" id="{439856A2-6C35-45AC-9CE8-4E9A21488B22}"/>
              </a:ext>
            </a:extLst>
          </p:cNvPr>
          <p:cNvGraphicFramePr>
            <a:graphicFrameLocks noGrp="1"/>
          </p:cNvGraphicFramePr>
          <p:nvPr>
            <p:extLst>
              <p:ext uri="{D42A27DB-BD31-4B8C-83A1-F6EECF244321}">
                <p14:modId xmlns:p14="http://schemas.microsoft.com/office/powerpoint/2010/main" val="2446913014"/>
              </p:ext>
            </p:extLst>
          </p:nvPr>
        </p:nvGraphicFramePr>
        <p:xfrm>
          <a:off x="1354721" y="3929118"/>
          <a:ext cx="2378074" cy="2378072"/>
        </p:xfrm>
        <a:graphic>
          <a:graphicData uri="http://schemas.openxmlformats.org/drawingml/2006/table">
            <a:tbl>
              <a:tblPr/>
              <a:tblGrid>
                <a:gridCol w="665484">
                  <a:extLst>
                    <a:ext uri="{9D8B030D-6E8A-4147-A177-3AD203B41FA5}">
                      <a16:colId xmlns:a16="http://schemas.microsoft.com/office/drawing/2014/main" val="20000"/>
                    </a:ext>
                  </a:extLst>
                </a:gridCol>
                <a:gridCol w="571754">
                  <a:extLst>
                    <a:ext uri="{9D8B030D-6E8A-4147-A177-3AD203B41FA5}">
                      <a16:colId xmlns:a16="http://schemas.microsoft.com/office/drawing/2014/main" val="20001"/>
                    </a:ext>
                  </a:extLst>
                </a:gridCol>
                <a:gridCol w="570418">
                  <a:extLst>
                    <a:ext uri="{9D8B030D-6E8A-4147-A177-3AD203B41FA5}">
                      <a16:colId xmlns:a16="http://schemas.microsoft.com/office/drawing/2014/main" val="20002"/>
                    </a:ext>
                  </a:extLst>
                </a:gridCol>
                <a:gridCol w="570418">
                  <a:extLst>
                    <a:ext uri="{9D8B030D-6E8A-4147-A177-3AD203B41FA5}">
                      <a16:colId xmlns:a16="http://schemas.microsoft.com/office/drawing/2014/main" val="20003"/>
                    </a:ext>
                  </a:extLst>
                </a:gridCol>
              </a:tblGrid>
              <a:tr h="611162">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A\P</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588970">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88970">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588970">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P’</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N’</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defRPr>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Calibri"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All</a:t>
                      </a:r>
                    </a:p>
                  </a:txBody>
                  <a:tcPr marL="75504" marR="75504" marT="37769" marB="37769" anchor="ctr" horzOverflow="overflow">
                    <a:lnL w="12700" cap="flat" cmpd="sng" algn="ctr">
                      <a:solidFill>
                        <a:srgbClr val="13548C"/>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26" name="TextBox 21">
            <a:extLst>
              <a:ext uri="{FF2B5EF4-FFF2-40B4-BE49-F238E27FC236}">
                <a16:creationId xmlns:a16="http://schemas.microsoft.com/office/drawing/2014/main" id="{9D3F7335-BED4-4D90-A124-4DA0BFDF7D1C}"/>
              </a:ext>
            </a:extLst>
          </p:cNvPr>
          <p:cNvSpPr txBox="1"/>
          <p:nvPr>
            <p:custDataLst>
              <p:tags r:id="rId5"/>
            </p:custDataLst>
          </p:nvPr>
        </p:nvSpPr>
        <p:spPr>
          <a:xfrm>
            <a:off x="2221284" y="2456434"/>
            <a:ext cx="1342604" cy="394901"/>
          </a:xfrm>
          <a:prstGeom prst="rect">
            <a:avLst/>
          </a:prstGeom>
          <a:noFill/>
        </p:spPr>
        <p:txBody>
          <a:bodyPr vert="horz" wrap="square" rtlCol="0" anchor="ctr" anchorCtr="0">
            <a:noAutofit/>
          </a:bodyPr>
          <a:lstStyle/>
          <a:p>
            <a:r>
              <a:rPr lang="zh-CN" altLang="en-US">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2]</a:t>
            </a:r>
            <a:r>
              <a:rPr lang="en-US" altLang="zh-CN">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4" name="组合 13"/>
          <p:cNvGrpSpPr/>
          <p:nvPr>
            <p:custDataLst>
              <p:tags r:id="rId6"/>
            </p:custDataLst>
          </p:nvPr>
        </p:nvGrpSpPr>
        <p:grpSpPr>
          <a:xfrm>
            <a:off x="0" y="0"/>
            <a:ext cx="9144000" cy="635000"/>
            <a:chOff x="0" y="0"/>
            <a:chExt cx="9144000" cy="635000"/>
          </a:xfrm>
        </p:grpSpPr>
        <p:sp>
          <p:nvSpPr>
            <p:cNvPr id="10"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3" name="TipText"/>
            <p:cNvSpPr txBox="1"/>
            <p:nvPr>
              <p:custDataLst>
                <p:tags r:id="rId11"/>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7" name="图片 6"/>
          <p:cNvPicPr>
            <a:picLocks/>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97909849"/>
      </p:ext>
    </p:extLst>
  </p:cSld>
  <p:clrMapOvr>
    <a:masterClrMapping/>
  </p:clrMapOvr>
  <p:transition spd="med">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2">
            <a:extLst>
              <a:ext uri="{FF2B5EF4-FFF2-40B4-BE49-F238E27FC236}">
                <a16:creationId xmlns:a16="http://schemas.microsoft.com/office/drawing/2014/main" id="{125CE8F1-ECD2-4875-A4FD-189D94FF4BBF}"/>
              </a:ext>
            </a:extLst>
          </p:cNvPr>
          <p:cNvSpPr>
            <a:spLocks noGrp="1" noChangeArrowheads="1"/>
          </p:cNvSpPr>
          <p:nvPr>
            <p:ph type="title" idx="4294967295"/>
          </p:nvPr>
        </p:nvSpPr>
        <p:spPr>
          <a:xfrm>
            <a:off x="756000" y="108000"/>
            <a:ext cx="73914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如何构建</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ROC</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曲线</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8439" name="Rectangle 3">
            <a:extLst>
              <a:ext uri="{FF2B5EF4-FFF2-40B4-BE49-F238E27FC236}">
                <a16:creationId xmlns:a16="http://schemas.microsoft.com/office/drawing/2014/main" id="{29D5F102-B7C4-4B18-8CD0-9B83D6577ED9}"/>
              </a:ext>
            </a:extLst>
          </p:cNvPr>
          <p:cNvSpPr>
            <a:spLocks noGrp="1" noChangeArrowheads="1"/>
          </p:cNvSpPr>
          <p:nvPr>
            <p:ph type="body" sz="half" idx="4294967295"/>
          </p:nvPr>
        </p:nvSpPr>
        <p:spPr>
          <a:xfrm>
            <a:off x="251520" y="756000"/>
            <a:ext cx="5616000" cy="5991577"/>
          </a:xfrm>
          <a:prstGeom prst="rect">
            <a:avLst/>
          </a:prstGeom>
        </p:spPr>
        <p:txBody>
          <a:bodyPr wrap="square">
            <a:spAutoFit/>
          </a:bodyPr>
          <a:lstStyle/>
          <a:p>
            <a:pPr marL="360000"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kumimoji="1" lang="zh-CN" altLang="en-US" sz="2400" dirty="0">
                <a:solidFill>
                  <a:schemeClr val="tx1">
                    <a:lumMod val="85000"/>
                    <a:lumOff val="15000"/>
                  </a:schemeClr>
                </a:solidFill>
                <a:cs typeface="+mn-ea"/>
                <a:sym typeface="Times New Roman" panose="02020603050405020304" pitchFamily="18" charset="0"/>
              </a:rPr>
              <a:t>首先利用分类器计算每个数据记录</a:t>
            </a:r>
            <a:r>
              <a:rPr kumimoji="1" lang="zh-CN" altLang="en-US" sz="2400">
                <a:solidFill>
                  <a:schemeClr val="tx1">
                    <a:lumMod val="85000"/>
                    <a:lumOff val="15000"/>
                  </a:schemeClr>
                </a:solidFill>
                <a:cs typeface="+mn-ea"/>
                <a:sym typeface="Times New Roman" panose="02020603050405020304" pitchFamily="18" charset="0"/>
              </a:rPr>
              <a:t>的后验概率</a:t>
            </a:r>
            <a:r>
              <a:rPr kumimoji="1" lang="en-US" altLang="zh-CN" sz="2400" dirty="0">
                <a:solidFill>
                  <a:schemeClr val="tx1">
                    <a:lumMod val="85000"/>
                    <a:lumOff val="15000"/>
                  </a:schemeClr>
                </a:solidFill>
                <a:cs typeface="+mn-ea"/>
                <a:sym typeface="Times New Roman" panose="02020603050405020304" pitchFamily="18" charset="0"/>
              </a:rPr>
              <a:t>P(+|</a:t>
            </a:r>
            <a:r>
              <a:rPr kumimoji="1" lang="en-US" altLang="zh-CN" sz="2400">
                <a:solidFill>
                  <a:schemeClr val="tx1">
                    <a:lumMod val="85000"/>
                    <a:lumOff val="15000"/>
                  </a:schemeClr>
                </a:solidFill>
                <a:cs typeface="+mn-ea"/>
                <a:sym typeface="Times New Roman" panose="02020603050405020304" pitchFamily="18" charset="0"/>
              </a:rPr>
              <a:t>A)</a:t>
            </a:r>
            <a:endParaRPr kumimoji="1" lang="en-US" altLang="zh-CN" sz="2400" dirty="0">
              <a:solidFill>
                <a:schemeClr val="tx1">
                  <a:lumMod val="85000"/>
                  <a:lumOff val="15000"/>
                </a:schemeClr>
              </a:solidFill>
              <a:cs typeface="+mn-ea"/>
              <a:sym typeface="Times New Roman" panose="02020603050405020304" pitchFamily="18" charset="0"/>
            </a:endParaRPr>
          </a:p>
          <a:p>
            <a:pPr marL="360000"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kumimoji="1" lang="zh-CN" altLang="en-US" sz="2400" dirty="0">
                <a:solidFill>
                  <a:schemeClr val="tx1">
                    <a:lumMod val="85000"/>
                    <a:lumOff val="15000"/>
                  </a:schemeClr>
                </a:solidFill>
                <a:cs typeface="+mn-ea"/>
                <a:sym typeface="Times New Roman" panose="02020603050405020304" pitchFamily="18" charset="0"/>
              </a:rPr>
              <a:t>将这些数据记录</a:t>
            </a:r>
            <a:r>
              <a:rPr kumimoji="1" lang="zh-CN" altLang="en-US" sz="2400">
                <a:solidFill>
                  <a:schemeClr val="tx1">
                    <a:lumMod val="85000"/>
                    <a:lumOff val="15000"/>
                  </a:schemeClr>
                </a:solidFill>
                <a:cs typeface="+mn-ea"/>
                <a:sym typeface="Times New Roman" panose="02020603050405020304" pitchFamily="18" charset="0"/>
              </a:rPr>
              <a:t>对应的</a:t>
            </a:r>
            <a:r>
              <a:rPr kumimoji="1" lang="en-US" altLang="zh-CN" sz="2400" dirty="0">
                <a:solidFill>
                  <a:schemeClr val="tx1">
                    <a:lumMod val="85000"/>
                    <a:lumOff val="15000"/>
                  </a:schemeClr>
                </a:solidFill>
                <a:cs typeface="+mn-ea"/>
                <a:sym typeface="Times New Roman" panose="02020603050405020304" pitchFamily="18" charset="0"/>
              </a:rPr>
              <a:t>P(+|A)</a:t>
            </a:r>
            <a:r>
              <a:rPr kumimoji="1" lang="zh-CN" altLang="en-US" sz="2400" dirty="0">
                <a:solidFill>
                  <a:schemeClr val="tx1">
                    <a:lumMod val="85000"/>
                    <a:lumOff val="15000"/>
                  </a:schemeClr>
                </a:solidFill>
                <a:cs typeface="+mn-ea"/>
                <a:sym typeface="Times New Roman" panose="02020603050405020304" pitchFamily="18" charset="0"/>
              </a:rPr>
              <a:t>从高到低排列（如右表</a:t>
            </a:r>
            <a:r>
              <a:rPr kumimoji="1" lang="zh-CN" altLang="en-US" sz="2400">
                <a:solidFill>
                  <a:schemeClr val="tx1">
                    <a:lumMod val="85000"/>
                    <a:lumOff val="15000"/>
                  </a:schemeClr>
                </a:solidFill>
                <a:cs typeface="+mn-ea"/>
                <a:sym typeface="Times New Roman" panose="02020603050405020304" pitchFamily="18" charset="0"/>
              </a:rPr>
              <a:t>）：</a:t>
            </a:r>
            <a:endParaRPr kumimoji="1" lang="en-US" altLang="zh-CN" sz="2400" dirty="0">
              <a:solidFill>
                <a:schemeClr val="tx1">
                  <a:lumMod val="85000"/>
                  <a:lumOff val="15000"/>
                </a:schemeClr>
              </a:solidFill>
              <a:cs typeface="+mn-ea"/>
              <a:sym typeface="Times New Roman" panose="02020603050405020304" pitchFamily="18" charset="0"/>
            </a:endParaRPr>
          </a:p>
          <a:p>
            <a:pPr lvl="1" algn="just" fontAlgn="base">
              <a:lnSpc>
                <a:spcPct val="130000"/>
              </a:lnSpc>
              <a:spcBef>
                <a:spcPts val="600"/>
              </a:spcBef>
              <a:spcAft>
                <a:spcPct val="0"/>
              </a:spcAft>
              <a:buClr>
                <a:srgbClr val="FF6600"/>
              </a:buClr>
              <a:buSzPct val="60000"/>
              <a:buFont typeface="Wingdings" panose="05000000000000000000" pitchFamily="2" charset="2"/>
              <a:buChar char="l"/>
            </a:pPr>
            <a:r>
              <a:rPr kumimoji="1" lang="zh-CN" altLang="en-US" sz="2200" dirty="0">
                <a:sym typeface="Times New Roman" panose="02020603050405020304" pitchFamily="18" charset="0"/>
              </a:rPr>
              <a:t>由低</a:t>
            </a:r>
            <a:r>
              <a:rPr kumimoji="1" lang="zh-CN" altLang="en-US" sz="2200">
                <a:sym typeface="Times New Roman" panose="02020603050405020304" pitchFamily="18" charset="0"/>
              </a:rPr>
              <a:t>到高</a:t>
            </a:r>
            <a:r>
              <a:rPr kumimoji="1" lang="en-US" altLang="zh-CN" sz="2200" dirty="0">
                <a:sym typeface="Times New Roman" panose="02020603050405020304" pitchFamily="18" charset="0"/>
              </a:rPr>
              <a:t>, </a:t>
            </a:r>
            <a:r>
              <a:rPr kumimoji="1" lang="zh-CN" altLang="en-US" sz="2200">
                <a:sym typeface="Times New Roman" panose="02020603050405020304" pitchFamily="18" charset="0"/>
              </a:rPr>
              <a:t>对于每个</a:t>
            </a:r>
            <a:r>
              <a:rPr kumimoji="1" lang="en-US" altLang="zh-CN" sz="2200" dirty="0">
                <a:sym typeface="Times New Roman" panose="02020603050405020304" pitchFamily="18" charset="0"/>
              </a:rPr>
              <a:t>P(+|A)</a:t>
            </a:r>
            <a:r>
              <a:rPr kumimoji="1" lang="zh-CN" altLang="en-US" sz="2200">
                <a:sym typeface="Times New Roman" panose="02020603050405020304" pitchFamily="18" charset="0"/>
              </a:rPr>
              <a:t>值（</a:t>
            </a:r>
            <a:r>
              <a:rPr kumimoji="1" lang="en-US" altLang="zh-CN" sz="2200" dirty="0">
                <a:sym typeface="Times New Roman" panose="02020603050405020304" pitchFamily="18" charset="0"/>
              </a:rPr>
              <a:t>threshold</a:t>
            </a:r>
            <a:r>
              <a:rPr kumimoji="1" lang="zh-CN" altLang="en-US" sz="2200" dirty="0">
                <a:sym typeface="Times New Roman" panose="02020603050405020304" pitchFamily="18" charset="0"/>
              </a:rPr>
              <a:t>，阈值），把对应的记录以及那些值</a:t>
            </a:r>
            <a:r>
              <a:rPr kumimoji="1" lang="zh-CN" altLang="en-US" sz="2200" b="1" dirty="0">
                <a:solidFill>
                  <a:srgbClr val="FF6600"/>
                </a:solidFill>
                <a:sym typeface="Times New Roman" panose="02020603050405020304" pitchFamily="18" charset="0"/>
              </a:rPr>
              <a:t>高于或等于阈值</a:t>
            </a:r>
            <a:r>
              <a:rPr kumimoji="1" lang="zh-CN" altLang="en-US" sz="2200" dirty="0">
                <a:sym typeface="Times New Roman" panose="02020603050405020304" pitchFamily="18" charset="0"/>
              </a:rPr>
              <a:t>指派为</a:t>
            </a:r>
            <a:r>
              <a:rPr kumimoji="1" lang="zh-CN" altLang="en-US" sz="2200">
                <a:sym typeface="Times New Roman" panose="02020603050405020304" pitchFamily="18" charset="0"/>
              </a:rPr>
              <a:t>阳性类</a:t>
            </a:r>
            <a:r>
              <a:rPr kumimoji="1" lang="en-US" altLang="zh-CN" sz="2200" dirty="0">
                <a:sym typeface="Times New Roman" panose="02020603050405020304" pitchFamily="18" charset="0"/>
              </a:rPr>
              <a:t>positive, </a:t>
            </a:r>
            <a:r>
              <a:rPr kumimoji="1" lang="zh-CN" altLang="en-US" sz="2200" dirty="0">
                <a:sym typeface="Times New Roman" panose="02020603050405020304" pitchFamily="18" charset="0"/>
              </a:rPr>
              <a:t>把那些值</a:t>
            </a:r>
            <a:r>
              <a:rPr kumimoji="1" lang="zh-CN" altLang="en-US" sz="2200" b="1" dirty="0">
                <a:solidFill>
                  <a:srgbClr val="FF6600"/>
                </a:solidFill>
                <a:sym typeface="Times New Roman" panose="02020603050405020304" pitchFamily="18" charset="0"/>
              </a:rPr>
              <a:t>低于阈值</a:t>
            </a:r>
            <a:r>
              <a:rPr kumimoji="1" lang="zh-CN" altLang="en-US" sz="2200" dirty="0">
                <a:sym typeface="Times New Roman" panose="02020603050405020304" pitchFamily="18" charset="0"/>
              </a:rPr>
              <a:t>指派为</a:t>
            </a:r>
            <a:r>
              <a:rPr kumimoji="1" lang="zh-CN" altLang="en-US" sz="2200">
                <a:sym typeface="Times New Roman" panose="02020603050405020304" pitchFamily="18" charset="0"/>
              </a:rPr>
              <a:t>阴性类</a:t>
            </a:r>
            <a:r>
              <a:rPr kumimoji="1" lang="en-US" altLang="zh-CN" sz="2200" dirty="0">
                <a:sym typeface="Times New Roman" panose="02020603050405020304" pitchFamily="18" charset="0"/>
              </a:rPr>
              <a:t>negative</a:t>
            </a:r>
          </a:p>
          <a:p>
            <a:pPr lvl="1" algn="just" fontAlgn="base">
              <a:lnSpc>
                <a:spcPct val="130000"/>
              </a:lnSpc>
              <a:spcBef>
                <a:spcPts val="600"/>
              </a:spcBef>
              <a:spcAft>
                <a:spcPct val="0"/>
              </a:spcAft>
              <a:buClr>
                <a:srgbClr val="FF6600"/>
              </a:buClr>
              <a:buSzPct val="60000"/>
              <a:buFont typeface="Wingdings" panose="05000000000000000000" pitchFamily="2" charset="2"/>
              <a:buChar char="l"/>
            </a:pPr>
            <a:r>
              <a:rPr kumimoji="1" lang="zh-CN" altLang="en-US" sz="2200">
                <a:sym typeface="Times New Roman" panose="02020603050405020304" pitchFamily="18" charset="0"/>
              </a:rPr>
              <a:t>统计 </a:t>
            </a:r>
            <a:r>
              <a:rPr kumimoji="1" lang="en-US" altLang="zh-CN" sz="2200" dirty="0">
                <a:sym typeface="Times New Roman" panose="02020603050405020304" pitchFamily="18" charset="0"/>
              </a:rPr>
              <a:t>TP, FP, TN, FN</a:t>
            </a:r>
          </a:p>
          <a:p>
            <a:pPr lvl="1" algn="just" fontAlgn="base">
              <a:lnSpc>
                <a:spcPct val="130000"/>
              </a:lnSpc>
              <a:spcBef>
                <a:spcPts val="600"/>
              </a:spcBef>
              <a:spcAft>
                <a:spcPct val="0"/>
              </a:spcAft>
              <a:buClr>
                <a:srgbClr val="FF6600"/>
              </a:buClr>
              <a:buSzPct val="60000"/>
              <a:buFont typeface="Wingdings" panose="05000000000000000000" pitchFamily="2" charset="2"/>
              <a:buChar char="l"/>
            </a:pPr>
            <a:r>
              <a:rPr kumimoji="1" lang="zh-CN" altLang="en-US" sz="2200">
                <a:sym typeface="Times New Roman" panose="02020603050405020304" pitchFamily="18" charset="0"/>
              </a:rPr>
              <a:t>计算</a:t>
            </a:r>
            <a:r>
              <a:rPr kumimoji="1" lang="en-US" altLang="zh-CN" sz="2200" dirty="0">
                <a:sym typeface="Times New Roman" panose="02020603050405020304" pitchFamily="18" charset="0"/>
              </a:rPr>
              <a:t>TPR = TP/(TP+FN</a:t>
            </a:r>
            <a:r>
              <a:rPr kumimoji="1" lang="en-US" altLang="zh-CN" sz="2200">
                <a:sym typeface="Times New Roman" panose="02020603050405020304" pitchFamily="18" charset="0"/>
              </a:rPr>
              <a:t>)</a:t>
            </a:r>
            <a:r>
              <a:rPr kumimoji="1" lang="zh-CN" altLang="en-US" sz="2200">
                <a:sym typeface="Times New Roman" panose="02020603050405020304" pitchFamily="18" charset="0"/>
              </a:rPr>
              <a:t>和</a:t>
            </a:r>
            <a:r>
              <a:rPr kumimoji="1" lang="en-US" altLang="zh-CN" sz="2400">
                <a:solidFill>
                  <a:schemeClr val="tx1">
                    <a:lumMod val="85000"/>
                    <a:lumOff val="15000"/>
                  </a:schemeClr>
                </a:solidFill>
                <a:cs typeface="+mn-ea"/>
                <a:sym typeface="Times New Roman" panose="02020603050405020304" pitchFamily="18" charset="0"/>
              </a:rPr>
              <a:t>FPR </a:t>
            </a:r>
            <a:r>
              <a:rPr kumimoji="1" lang="en-US" altLang="zh-CN" sz="2400" dirty="0">
                <a:solidFill>
                  <a:schemeClr val="tx1">
                    <a:lumMod val="85000"/>
                    <a:lumOff val="15000"/>
                  </a:schemeClr>
                </a:solidFill>
                <a:cs typeface="+mn-ea"/>
                <a:sym typeface="Times New Roman" panose="02020603050405020304" pitchFamily="18" charset="0"/>
              </a:rPr>
              <a:t>= FP/(FP + </a:t>
            </a:r>
            <a:r>
              <a:rPr kumimoji="1" lang="en-US" altLang="zh-CN" sz="2400">
                <a:solidFill>
                  <a:schemeClr val="tx1">
                    <a:lumMod val="85000"/>
                    <a:lumOff val="15000"/>
                  </a:schemeClr>
                </a:solidFill>
                <a:cs typeface="+mn-ea"/>
                <a:sym typeface="Times New Roman" panose="02020603050405020304" pitchFamily="18" charset="0"/>
              </a:rPr>
              <a:t>TN)</a:t>
            </a:r>
            <a:endParaRPr kumimoji="1" lang="en-US" altLang="zh-CN" sz="2400" dirty="0">
              <a:solidFill>
                <a:schemeClr val="tx1">
                  <a:lumMod val="85000"/>
                  <a:lumOff val="15000"/>
                </a:schemeClr>
              </a:solidFill>
              <a:cs typeface="+mn-ea"/>
              <a:sym typeface="Times New Roman" panose="02020603050405020304" pitchFamily="18" charset="0"/>
            </a:endParaRPr>
          </a:p>
          <a:p>
            <a:pPr marL="360000"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kumimoji="1" lang="zh-CN" altLang="en-US" sz="2400" dirty="0">
                <a:solidFill>
                  <a:schemeClr val="tx1">
                    <a:lumMod val="85000"/>
                    <a:lumOff val="15000"/>
                  </a:schemeClr>
                </a:solidFill>
                <a:cs typeface="+mn-ea"/>
                <a:sym typeface="Times New Roman" panose="02020603050405020304" pitchFamily="18" charset="0"/>
              </a:rPr>
              <a:t>绘出</a:t>
            </a:r>
            <a:r>
              <a:rPr kumimoji="1" lang="zh-CN" altLang="en-US" sz="2400">
                <a:solidFill>
                  <a:schemeClr val="tx1">
                    <a:lumMod val="85000"/>
                    <a:lumOff val="15000"/>
                  </a:schemeClr>
                </a:solidFill>
                <a:cs typeface="+mn-ea"/>
                <a:sym typeface="Times New Roman" panose="02020603050405020304" pitchFamily="18" charset="0"/>
              </a:rPr>
              <a:t>诸点</a:t>
            </a:r>
            <a:r>
              <a:rPr kumimoji="1" lang="en-US" altLang="zh-CN" sz="2400" dirty="0">
                <a:solidFill>
                  <a:schemeClr val="tx1">
                    <a:lumMod val="85000"/>
                    <a:lumOff val="15000"/>
                  </a:schemeClr>
                </a:solidFill>
                <a:cs typeface="+mn-ea"/>
                <a:sym typeface="Times New Roman" panose="02020603050405020304" pitchFamily="18" charset="0"/>
              </a:rPr>
              <a:t>(FPR, TPR)</a:t>
            </a:r>
            <a:r>
              <a:rPr kumimoji="1" lang="zh-CN" altLang="en-US" sz="2400" dirty="0">
                <a:solidFill>
                  <a:schemeClr val="tx1">
                    <a:lumMod val="85000"/>
                    <a:lumOff val="15000"/>
                  </a:schemeClr>
                </a:solidFill>
                <a:cs typeface="+mn-ea"/>
                <a:sym typeface="Times New Roman" panose="02020603050405020304" pitchFamily="18" charset="0"/>
              </a:rPr>
              <a:t>并连接它们</a:t>
            </a:r>
          </a:p>
        </p:txBody>
      </p:sp>
      <p:graphicFrame>
        <p:nvGraphicFramePr>
          <p:cNvPr id="460859" name="Group 59">
            <a:extLst>
              <a:ext uri="{FF2B5EF4-FFF2-40B4-BE49-F238E27FC236}">
                <a16:creationId xmlns:a16="http://schemas.microsoft.com/office/drawing/2014/main" id="{49F3D029-5D84-45AE-A217-ED717E7CE321}"/>
              </a:ext>
            </a:extLst>
          </p:cNvPr>
          <p:cNvGraphicFramePr>
            <a:graphicFrameLocks noGrp="1"/>
          </p:cNvGraphicFramePr>
          <p:nvPr>
            <p:ph sz="half" idx="4294967295"/>
            <p:extLst>
              <p:ext uri="{D42A27DB-BD31-4B8C-83A1-F6EECF244321}">
                <p14:modId xmlns:p14="http://schemas.microsoft.com/office/powerpoint/2010/main" val="1655281432"/>
              </p:ext>
            </p:extLst>
          </p:nvPr>
        </p:nvGraphicFramePr>
        <p:xfrm>
          <a:off x="6084168" y="1124744"/>
          <a:ext cx="2664000" cy="5043808"/>
        </p:xfrm>
        <a:graphic>
          <a:graphicData uri="http://schemas.openxmlformats.org/drawingml/2006/table">
            <a:tbl>
              <a:tblPr/>
              <a:tblGrid>
                <a:gridCol w="1044000">
                  <a:extLst>
                    <a:ext uri="{9D8B030D-6E8A-4147-A177-3AD203B41FA5}">
                      <a16:colId xmlns:a16="http://schemas.microsoft.com/office/drawing/2014/main" val="3695421154"/>
                    </a:ext>
                  </a:extLst>
                </a:gridCol>
                <a:gridCol w="756000">
                  <a:extLst>
                    <a:ext uri="{9D8B030D-6E8A-4147-A177-3AD203B41FA5}">
                      <a16:colId xmlns:a16="http://schemas.microsoft.com/office/drawing/2014/main" val="958294326"/>
                    </a:ext>
                  </a:extLst>
                </a:gridCol>
                <a:gridCol w="864000">
                  <a:extLst>
                    <a:ext uri="{9D8B030D-6E8A-4147-A177-3AD203B41FA5}">
                      <a16:colId xmlns:a16="http://schemas.microsoft.com/office/drawing/2014/main" val="3736606537"/>
                    </a:ext>
                  </a:extLst>
                </a:gridCol>
              </a:tblGrid>
              <a:tr h="439738">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Instance</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P(+|A)</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True Class</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989996258"/>
                  </a:ext>
                </a:extLst>
              </a:tr>
              <a:tr h="43815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836548131"/>
                  </a:ext>
                </a:extLst>
              </a:tr>
              <a:tr h="441325">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196450983"/>
                  </a:ext>
                </a:extLst>
              </a:tr>
              <a:tr h="439738">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8624380"/>
                  </a:ext>
                </a:extLst>
              </a:tr>
              <a:tr h="446088">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433411703"/>
                  </a:ext>
                </a:extLst>
              </a:tr>
              <a:tr h="439738">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214190452"/>
                  </a:ext>
                </a:extLst>
              </a:tr>
              <a:tr h="439738">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46197513"/>
                  </a:ext>
                </a:extLst>
              </a:tr>
              <a:tr h="439738">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0.76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03632356"/>
                  </a:ext>
                </a:extLst>
              </a:tr>
              <a:tr h="441325">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0.53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533893570"/>
                  </a:ext>
                </a:extLst>
              </a:tr>
              <a:tr h="43815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0.43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57125079"/>
                  </a:ext>
                </a:extLst>
              </a:tr>
              <a:tr h="439738">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0.25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398154"/>
                  </a:ext>
                </a:extLst>
              </a:tr>
            </a:tbl>
          </a:graphicData>
        </a:graphic>
      </p:graphicFrame>
    </p:spTree>
  </p:cSld>
  <p:clrMapOvr>
    <a:masterClrMapping/>
  </p:clrMapOvr>
  <p:transition spd="med">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custDataLst>
              <p:tags r:id="rId2"/>
            </p:custDataLst>
          </p:nvPr>
        </p:nvSpPr>
        <p:spPr>
          <a:xfrm>
            <a:off x="421059" y="3962524"/>
            <a:ext cx="1827252" cy="1225834"/>
          </a:xfrm>
          <a:prstGeom prst="rect">
            <a:avLst/>
          </a:prstGeom>
          <a:noFill/>
        </p:spPr>
        <p:txBody>
          <a:bodyPr vert="horz" wrap="square" rtlCol="0" anchor="ctr" anchorCtr="0">
            <a:noAutofit/>
          </a:bodyPr>
          <a:lstStyle/>
          <a:p>
            <a:pPr>
              <a:lnSpc>
                <a:spcPct val="150000"/>
              </a:lnSpc>
            </a:pPr>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p>
          <a:p>
            <a:pPr>
              <a:lnSpc>
                <a:spcPct val="150000"/>
              </a:lnSpc>
            </a:pPr>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圆角矩形 7"/>
          <p:cNvSpPr/>
          <p:nvPr>
            <p:custDataLst>
              <p:tags r:id="rId3"/>
            </p:custDataLst>
          </p:nvPr>
        </p:nvSpPr>
        <p:spPr bwMode="auto">
          <a:xfrm>
            <a:off x="705260" y="6194852"/>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pic>
        <p:nvPicPr>
          <p:cNvPr id="16" name="Picture 4">
            <a:extLst>
              <a:ext uri="{FF2B5EF4-FFF2-40B4-BE49-F238E27FC236}">
                <a16:creationId xmlns:a16="http://schemas.microsoft.com/office/drawing/2014/main" id="{C224D617-ED14-4859-AF31-298AF6D9E9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5769" t="5128" r="3847" b="5128"/>
          <a:stretch>
            <a:fillRect/>
          </a:stretch>
        </p:blipFill>
        <p:spPr bwMode="auto">
          <a:xfrm>
            <a:off x="2481808" y="3646189"/>
            <a:ext cx="3962400"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2" name="文本框 1">
                <a:extLst>
                  <a:ext uri="{FF2B5EF4-FFF2-40B4-BE49-F238E27FC236}">
                    <a16:creationId xmlns:a16="http://schemas.microsoft.com/office/drawing/2014/main" id="{74ECA654-6F97-406D-A934-937121D77B1F}"/>
                  </a:ext>
                </a:extLst>
              </p:cNvPr>
              <p:cNvSpPr txBox="1"/>
              <p:nvPr/>
            </p:nvSpPr>
            <p:spPr>
              <a:xfrm>
                <a:off x="4774074" y="5381900"/>
                <a:ext cx="1093569" cy="461665"/>
              </a:xfrm>
              <a:prstGeom prst="rect">
                <a:avLst/>
              </a:prstGeom>
              <a:noFill/>
            </p:spPr>
            <p:txBody>
              <a:bodyPr wrap="none" rtlCol="0">
                <a:spAutoFit/>
              </a:bodyPr>
              <a:lstStyle/>
              <a:p>
                <a14:m>
                  <m:oMath xmlns:m="http://schemas.openxmlformats.org/officeDocument/2006/math">
                    <m:r>
                      <a:rPr lang="en-US" altLang="zh-CN" i="1" smtClean="0">
                        <a:latin typeface="Cambria Math" panose="02040503050406030204" pitchFamily="18" charset="0"/>
                        <a:ea typeface="Cambria Math" panose="02040503050406030204" pitchFamily="18" charset="0"/>
                        <a:sym typeface="Times New Roman" panose="02020603050405020304" pitchFamily="18" charset="0"/>
                      </a:rPr>
                      <m:t>→</m:t>
                    </m:r>
                  </m:oMath>
                </a14:m>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AUC</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22" name="文本框 1">
                <a:extLst>
                  <a:ext uri="{FF2B5EF4-FFF2-40B4-BE49-F238E27FC236}">
                    <a16:creationId xmlns:a16="http://schemas.microsoft.com/office/drawing/2014/main" id="{74ECA654-6F97-406D-A934-937121D77B1F}"/>
                  </a:ext>
                </a:extLst>
              </p:cNvPr>
              <p:cNvSpPr txBox="1">
                <a:spLocks noRot="1" noChangeAspect="1" noMove="1" noResize="1" noEditPoints="1" noAdjustHandles="1" noChangeArrowheads="1" noChangeShapeType="1" noTextEdit="1"/>
              </p:cNvSpPr>
              <p:nvPr/>
            </p:nvSpPr>
            <p:spPr>
              <a:xfrm>
                <a:off x="4774074" y="5381900"/>
                <a:ext cx="1093569" cy="461665"/>
              </a:xfrm>
              <a:prstGeom prst="rect">
                <a:avLst/>
              </a:prstGeom>
              <a:blipFill>
                <a:blip r:embed="rId13"/>
                <a:stretch>
                  <a:fillRect t="-10526" r="-6667" b="-28947"/>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F39E0578-8044-46AC-AF84-39CB1F070DCA}"/>
              </a:ext>
            </a:extLst>
          </p:cNvPr>
          <p:cNvSpPr/>
          <p:nvPr/>
        </p:nvSpPr>
        <p:spPr bwMode="auto">
          <a:xfrm>
            <a:off x="6012160" y="3573164"/>
            <a:ext cx="339359" cy="327249"/>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a:extLst>
              <a:ext uri="{FF2B5EF4-FFF2-40B4-BE49-F238E27FC236}">
                <a16:creationId xmlns:a16="http://schemas.microsoft.com/office/drawing/2014/main" id="{ECA80284-0CBD-4AC1-B54C-434797A5A10F}"/>
              </a:ext>
            </a:extLst>
          </p:cNvPr>
          <p:cNvSpPr/>
          <p:nvPr/>
        </p:nvSpPr>
        <p:spPr bwMode="auto">
          <a:xfrm>
            <a:off x="2521501" y="5661248"/>
            <a:ext cx="682347" cy="364635"/>
          </a:xfrm>
          <a:prstGeom prst="rect">
            <a:avLst/>
          </a:prstGeom>
          <a:noFill/>
          <a:ln w="28575">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3" name="表格 3">
            <a:extLst>
              <a:ext uri="{FF2B5EF4-FFF2-40B4-BE49-F238E27FC236}">
                <a16:creationId xmlns:a16="http://schemas.microsoft.com/office/drawing/2014/main" id="{FB13E80E-D92E-46F8-A4D5-200830AD4ADD}"/>
              </a:ext>
            </a:extLst>
          </p:cNvPr>
          <p:cNvGraphicFramePr>
            <a:graphicFrameLocks noGrp="1"/>
          </p:cNvGraphicFramePr>
          <p:nvPr/>
        </p:nvGraphicFramePr>
        <p:xfrm>
          <a:off x="717960" y="720000"/>
          <a:ext cx="8112228" cy="2682240"/>
        </p:xfrm>
        <a:graphic>
          <a:graphicData uri="http://schemas.openxmlformats.org/drawingml/2006/table">
            <a:tbl>
              <a:tblPr firstRow="1" bandRow="1">
                <a:tableStyleId>{5C22544A-7EE6-4342-B048-85BDC9FD1C3A}</a:tableStyleId>
              </a:tblPr>
              <a:tblGrid>
                <a:gridCol w="676019">
                  <a:extLst>
                    <a:ext uri="{9D8B030D-6E8A-4147-A177-3AD203B41FA5}">
                      <a16:colId xmlns:a16="http://schemas.microsoft.com/office/drawing/2014/main" val="2005517984"/>
                    </a:ext>
                  </a:extLst>
                </a:gridCol>
                <a:gridCol w="676019">
                  <a:extLst>
                    <a:ext uri="{9D8B030D-6E8A-4147-A177-3AD203B41FA5}">
                      <a16:colId xmlns:a16="http://schemas.microsoft.com/office/drawing/2014/main" val="2408029107"/>
                    </a:ext>
                  </a:extLst>
                </a:gridCol>
                <a:gridCol w="676019">
                  <a:extLst>
                    <a:ext uri="{9D8B030D-6E8A-4147-A177-3AD203B41FA5}">
                      <a16:colId xmlns:a16="http://schemas.microsoft.com/office/drawing/2014/main" val="2567266526"/>
                    </a:ext>
                  </a:extLst>
                </a:gridCol>
                <a:gridCol w="676019">
                  <a:extLst>
                    <a:ext uri="{9D8B030D-6E8A-4147-A177-3AD203B41FA5}">
                      <a16:colId xmlns:a16="http://schemas.microsoft.com/office/drawing/2014/main" val="2160244232"/>
                    </a:ext>
                  </a:extLst>
                </a:gridCol>
                <a:gridCol w="676019">
                  <a:extLst>
                    <a:ext uri="{9D8B030D-6E8A-4147-A177-3AD203B41FA5}">
                      <a16:colId xmlns:a16="http://schemas.microsoft.com/office/drawing/2014/main" val="1648690536"/>
                    </a:ext>
                  </a:extLst>
                </a:gridCol>
                <a:gridCol w="676019">
                  <a:extLst>
                    <a:ext uri="{9D8B030D-6E8A-4147-A177-3AD203B41FA5}">
                      <a16:colId xmlns:a16="http://schemas.microsoft.com/office/drawing/2014/main" val="1142731379"/>
                    </a:ext>
                  </a:extLst>
                </a:gridCol>
                <a:gridCol w="676019">
                  <a:extLst>
                    <a:ext uri="{9D8B030D-6E8A-4147-A177-3AD203B41FA5}">
                      <a16:colId xmlns:a16="http://schemas.microsoft.com/office/drawing/2014/main" val="2580254528"/>
                    </a:ext>
                  </a:extLst>
                </a:gridCol>
                <a:gridCol w="676019">
                  <a:extLst>
                    <a:ext uri="{9D8B030D-6E8A-4147-A177-3AD203B41FA5}">
                      <a16:colId xmlns:a16="http://schemas.microsoft.com/office/drawing/2014/main" val="2158809269"/>
                    </a:ext>
                  </a:extLst>
                </a:gridCol>
                <a:gridCol w="676019">
                  <a:extLst>
                    <a:ext uri="{9D8B030D-6E8A-4147-A177-3AD203B41FA5}">
                      <a16:colId xmlns:a16="http://schemas.microsoft.com/office/drawing/2014/main" val="3944497243"/>
                    </a:ext>
                  </a:extLst>
                </a:gridCol>
                <a:gridCol w="676019">
                  <a:extLst>
                    <a:ext uri="{9D8B030D-6E8A-4147-A177-3AD203B41FA5}">
                      <a16:colId xmlns:a16="http://schemas.microsoft.com/office/drawing/2014/main" val="2893570194"/>
                    </a:ext>
                  </a:extLst>
                </a:gridCol>
                <a:gridCol w="676019">
                  <a:extLst>
                    <a:ext uri="{9D8B030D-6E8A-4147-A177-3AD203B41FA5}">
                      <a16:colId xmlns:a16="http://schemas.microsoft.com/office/drawing/2014/main" val="2693999859"/>
                    </a:ext>
                  </a:extLst>
                </a:gridCol>
                <a:gridCol w="676019">
                  <a:extLst>
                    <a:ext uri="{9D8B030D-6E8A-4147-A177-3AD203B41FA5}">
                      <a16:colId xmlns:a16="http://schemas.microsoft.com/office/drawing/2014/main" val="3449848640"/>
                    </a:ext>
                  </a:extLst>
                </a:gridCol>
              </a:tblGrid>
              <a:tr h="299372">
                <a:tc>
                  <a:txBody>
                    <a:bodyPr/>
                    <a:lstStyle/>
                    <a:p>
                      <a:pPr marL="0" marR="0" algn="ctr">
                        <a:spcBef>
                          <a:spcPts val="0"/>
                        </a:spcBef>
                        <a:spcAft>
                          <a:spcPts val="0"/>
                        </a:spcAft>
                      </a:pPr>
                      <a:r>
                        <a:rPr lang="en-US" sz="1600" b="1">
                          <a:solidFill>
                            <a:schemeClr val="bg1"/>
                          </a:solidFill>
                          <a:effectLst/>
                          <a:latin typeface="+mn-lt"/>
                        </a:rPr>
                        <a:t>Class</a:t>
                      </a:r>
                      <a:endParaRPr lang="en-US" sz="14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2950063647"/>
                  </a:ext>
                </a:extLst>
              </a:tr>
              <a:tr h="299372">
                <a:tc>
                  <a:txBody>
                    <a:bodyPr/>
                    <a:lstStyle/>
                    <a:p>
                      <a:pPr algn="ctr"/>
                      <a:r>
                        <a:rPr lang="en-US" sz="1600" b="0">
                          <a:solidFill>
                            <a:schemeClr val="bg1"/>
                          </a:solidFill>
                          <a:effectLst/>
                          <a:latin typeface="+mn-lt"/>
                        </a:rPr>
                        <a:t>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altLang="zh-CN" sz="1600" b="1">
                          <a:solidFill>
                            <a:srgbClr val="FFFFFF"/>
                          </a:solidFill>
                          <a:effectLst/>
                          <a:latin typeface="+mn-lt"/>
                        </a:rPr>
                        <a:t>0.25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0.43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0.53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0.76</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0.87</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997006465"/>
                  </a:ext>
                </a:extLst>
              </a:tr>
              <a:tr h="299372">
                <a:tc>
                  <a:txBody>
                    <a:bodyPr/>
                    <a:lstStyle/>
                    <a:p>
                      <a:pPr algn="ctr"/>
                      <a:r>
                        <a:rPr lang="en-US" sz="1600" b="1">
                          <a:solidFill>
                            <a:schemeClr val="bg1"/>
                          </a:solidFill>
                          <a:effectLst/>
                          <a:latin typeface="+mn-lt"/>
                        </a:rPr>
                        <a:t>TP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86812414"/>
                  </a:ext>
                </a:extLst>
              </a:tr>
              <a:tr h="299372">
                <a:tc>
                  <a:txBody>
                    <a:bodyPr/>
                    <a:lstStyle/>
                    <a:p>
                      <a:pPr marL="0" marR="0" algn="ctr">
                        <a:spcBef>
                          <a:spcPts val="0"/>
                        </a:spcBef>
                        <a:spcAft>
                          <a:spcPts val="0"/>
                        </a:spcAft>
                      </a:pPr>
                      <a:r>
                        <a:rPr lang="en-US" sz="1600" b="1">
                          <a:solidFill>
                            <a:schemeClr val="bg1"/>
                          </a:solidFill>
                          <a:effectLst/>
                          <a:latin typeface="+mn-lt"/>
                        </a:rPr>
                        <a:t>FP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1267550"/>
                  </a:ext>
                </a:extLst>
              </a:tr>
              <a:tr h="299372">
                <a:tc>
                  <a:txBody>
                    <a:bodyPr/>
                    <a:lstStyle/>
                    <a:p>
                      <a:pPr algn="ctr"/>
                      <a:r>
                        <a:rPr lang="en-US" sz="1600" b="1">
                          <a:solidFill>
                            <a:schemeClr val="bg1"/>
                          </a:solidFill>
                          <a:effectLst/>
                          <a:latin typeface="+mn-lt"/>
                        </a:rPr>
                        <a:t>TN</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08854214"/>
                  </a:ext>
                </a:extLst>
              </a:tr>
              <a:tr h="299372">
                <a:tc>
                  <a:txBody>
                    <a:bodyPr/>
                    <a:lstStyle/>
                    <a:p>
                      <a:pPr marL="0" marR="0" algn="ctr">
                        <a:spcBef>
                          <a:spcPts val="0"/>
                        </a:spcBef>
                        <a:spcAft>
                          <a:spcPts val="0"/>
                        </a:spcAft>
                      </a:pPr>
                      <a:r>
                        <a:rPr lang="en-US" sz="1600" b="1">
                          <a:solidFill>
                            <a:schemeClr val="bg1"/>
                          </a:solidFill>
                          <a:effectLst/>
                          <a:latin typeface="+mn-lt"/>
                        </a:rPr>
                        <a:t>FN</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10012527"/>
                  </a:ext>
                </a:extLst>
              </a:tr>
              <a:tr h="299372">
                <a:tc>
                  <a:txBody>
                    <a:bodyPr/>
                    <a:lstStyle/>
                    <a:p>
                      <a:pPr algn="ctr"/>
                      <a:r>
                        <a:rPr lang="en-US" sz="1600" b="1">
                          <a:solidFill>
                            <a:schemeClr val="bg1"/>
                          </a:solidFill>
                          <a:effectLst/>
                          <a:latin typeface="+mn-lt"/>
                        </a:rPr>
                        <a:t>TPR</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08438555"/>
                  </a:ext>
                </a:extLst>
              </a:tr>
              <a:tr h="299372">
                <a:tc>
                  <a:txBody>
                    <a:bodyPr/>
                    <a:lstStyle/>
                    <a:p>
                      <a:pPr marL="0" marR="0" algn="ctr">
                        <a:spcBef>
                          <a:spcPts val="0"/>
                        </a:spcBef>
                        <a:spcAft>
                          <a:spcPts val="0"/>
                        </a:spcAft>
                      </a:pPr>
                      <a:r>
                        <a:rPr lang="en-US" sz="1600" b="1">
                          <a:solidFill>
                            <a:schemeClr val="bg1"/>
                          </a:solidFill>
                          <a:effectLst/>
                          <a:latin typeface="+mn-lt"/>
                        </a:rPr>
                        <a:t>FPR</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00B0F0"/>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57615203"/>
                  </a:ext>
                </a:extLst>
              </a:tr>
            </a:tbl>
          </a:graphicData>
        </a:graphic>
      </p:graphicFrame>
      <p:graphicFrame>
        <p:nvGraphicFramePr>
          <p:cNvPr id="30" name="Group 59">
            <a:extLst>
              <a:ext uri="{FF2B5EF4-FFF2-40B4-BE49-F238E27FC236}">
                <a16:creationId xmlns:a16="http://schemas.microsoft.com/office/drawing/2014/main" id="{59700B55-3AE8-4DD5-841D-0CA293C2EB18}"/>
              </a:ext>
            </a:extLst>
          </p:cNvPr>
          <p:cNvGraphicFramePr>
            <a:graphicFrameLocks/>
          </p:cNvGraphicFramePr>
          <p:nvPr/>
        </p:nvGraphicFramePr>
        <p:xfrm>
          <a:off x="6597936" y="3573164"/>
          <a:ext cx="2237441" cy="3156967"/>
        </p:xfrm>
        <a:graphic>
          <a:graphicData uri="http://schemas.openxmlformats.org/drawingml/2006/table">
            <a:tbl>
              <a:tblPr/>
              <a:tblGrid>
                <a:gridCol w="775716">
                  <a:extLst>
                    <a:ext uri="{9D8B030D-6E8A-4147-A177-3AD203B41FA5}">
                      <a16:colId xmlns:a16="http://schemas.microsoft.com/office/drawing/2014/main" val="3695421154"/>
                    </a:ext>
                  </a:extLst>
                </a:gridCol>
                <a:gridCol w="561725">
                  <a:extLst>
                    <a:ext uri="{9D8B030D-6E8A-4147-A177-3AD203B41FA5}">
                      <a16:colId xmlns:a16="http://schemas.microsoft.com/office/drawing/2014/main" val="958294326"/>
                    </a:ext>
                  </a:extLst>
                </a:gridCol>
                <a:gridCol w="900000">
                  <a:extLst>
                    <a:ext uri="{9D8B030D-6E8A-4147-A177-3AD203B41FA5}">
                      <a16:colId xmlns:a16="http://schemas.microsoft.com/office/drawing/2014/main" val="3736606537"/>
                    </a:ext>
                  </a:extLst>
                </a:gridCol>
              </a:tblGrid>
              <a:tr h="40063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Instance</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P(+|A)</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True Class</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989996258"/>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836548131"/>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19645098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0.87</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8624380"/>
                  </a:ext>
                </a:extLst>
              </a:tr>
              <a:tr h="27921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43341170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214190452"/>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4619751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0.76</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03632356"/>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0.53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533893570"/>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0.43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57125079"/>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0.25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398154"/>
                  </a:ext>
                </a:extLst>
              </a:tr>
            </a:tbl>
          </a:graphicData>
        </a:graphic>
      </p:graphicFrame>
      <p:sp>
        <p:nvSpPr>
          <p:cNvPr id="31" name="Text Box 5">
            <a:extLst>
              <a:ext uri="{FF2B5EF4-FFF2-40B4-BE49-F238E27FC236}">
                <a16:creationId xmlns:a16="http://schemas.microsoft.com/office/drawing/2014/main" id="{B5E067A8-BE99-48B6-BE66-2B7CE4BF0F9A}"/>
              </a:ext>
            </a:extLst>
          </p:cNvPr>
          <p:cNvSpPr txBox="1">
            <a:spLocks noChangeArrowheads="1"/>
          </p:cNvSpPr>
          <p:nvPr/>
        </p:nvSpPr>
        <p:spPr bwMode="auto">
          <a:xfrm>
            <a:off x="12700" y="1050470"/>
            <a:ext cx="1378360" cy="338554"/>
          </a:xfrm>
          <a:prstGeom prst="rect">
            <a:avLst/>
          </a:prstGeom>
          <a:solidFill>
            <a:schemeClr val="bg1"/>
          </a:solidFill>
          <a:ln>
            <a:noFill/>
          </a:ln>
          <a:effectLst/>
        </p:spPr>
        <p:txBody>
          <a:bodyPr wrap="square" lIns="0" rIns="0">
            <a:spAutoFit/>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FontTx/>
              <a:buNone/>
            </a:pPr>
            <a:r>
              <a:rPr kumimoji="0" lang="en-US" altLang="zh-CN" sz="1600" dirty="0">
                <a:ea typeface="微软雅黑" panose="020B0503020204020204" pitchFamily="34" charset="-122"/>
                <a:sym typeface="Times New Roman" panose="02020603050405020304" pitchFamily="18" charset="0"/>
              </a:rPr>
              <a:t>Threshold &gt;= </a:t>
            </a:r>
          </a:p>
        </p:txBody>
      </p:sp>
      <p:sp>
        <p:nvSpPr>
          <p:cNvPr id="32" name="Line 7">
            <a:extLst>
              <a:ext uri="{FF2B5EF4-FFF2-40B4-BE49-F238E27FC236}">
                <a16:creationId xmlns:a16="http://schemas.microsoft.com/office/drawing/2014/main" id="{907CA51D-6D69-4762-AC5E-9AB8533EB6A8}"/>
              </a:ext>
            </a:extLst>
          </p:cNvPr>
          <p:cNvSpPr>
            <a:spLocks noChangeShapeType="1"/>
          </p:cNvSpPr>
          <p:nvPr/>
        </p:nvSpPr>
        <p:spPr bwMode="auto">
          <a:xfrm>
            <a:off x="292100" y="2895476"/>
            <a:ext cx="304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Line 8">
            <a:extLst>
              <a:ext uri="{FF2B5EF4-FFF2-40B4-BE49-F238E27FC236}">
                <a16:creationId xmlns:a16="http://schemas.microsoft.com/office/drawing/2014/main" id="{0F7C0C5C-8A77-4FC3-90D5-EBE3F188883A}"/>
              </a:ext>
            </a:extLst>
          </p:cNvPr>
          <p:cNvSpPr>
            <a:spLocks noChangeShapeType="1"/>
          </p:cNvSpPr>
          <p:nvPr/>
        </p:nvSpPr>
        <p:spPr bwMode="auto">
          <a:xfrm>
            <a:off x="292100" y="3200276"/>
            <a:ext cx="304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矩形 33">
            <a:extLst>
              <a:ext uri="{FF2B5EF4-FFF2-40B4-BE49-F238E27FC236}">
                <a16:creationId xmlns:a16="http://schemas.microsoft.com/office/drawing/2014/main" id="{EAD7E724-A1AF-4E42-9656-290AC0731018}"/>
              </a:ext>
            </a:extLst>
          </p:cNvPr>
          <p:cNvSpPr/>
          <p:nvPr/>
        </p:nvSpPr>
        <p:spPr bwMode="auto">
          <a:xfrm>
            <a:off x="1391059" y="677070"/>
            <a:ext cx="684000" cy="2772000"/>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35" name="矩形 34">
            <a:extLst>
              <a:ext uri="{FF2B5EF4-FFF2-40B4-BE49-F238E27FC236}">
                <a16:creationId xmlns:a16="http://schemas.microsoft.com/office/drawing/2014/main" id="{54B31957-EA26-4F91-A754-FF30F48385A8}"/>
              </a:ext>
            </a:extLst>
          </p:cNvPr>
          <p:cNvSpPr/>
          <p:nvPr/>
        </p:nvSpPr>
        <p:spPr bwMode="auto">
          <a:xfrm>
            <a:off x="7452320" y="677070"/>
            <a:ext cx="684000" cy="2772000"/>
          </a:xfrm>
          <a:prstGeom prst="rect">
            <a:avLst/>
          </a:prstGeom>
          <a:noFill/>
          <a:ln w="28575">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36" name="矩形 35">
            <a:extLst>
              <a:ext uri="{FF2B5EF4-FFF2-40B4-BE49-F238E27FC236}">
                <a16:creationId xmlns:a16="http://schemas.microsoft.com/office/drawing/2014/main" id="{E053C16B-C0CE-402D-BAF7-619F8B66D669}"/>
              </a:ext>
            </a:extLst>
          </p:cNvPr>
          <p:cNvSpPr/>
          <p:nvPr/>
        </p:nvSpPr>
        <p:spPr bwMode="auto">
          <a:xfrm>
            <a:off x="7488320" y="2730376"/>
            <a:ext cx="612000" cy="3240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dirty="0">
                <a:ln>
                  <a:noFill/>
                </a:ln>
                <a:solidFill>
                  <a:schemeClr val="bg1"/>
                </a:solidFill>
                <a:effectLst/>
                <a:ea typeface="宋体" panose="02010600030101010101" pitchFamily="2" charset="-122"/>
              </a:rPr>
              <a:t>A</a:t>
            </a:r>
            <a:endParaRPr kumimoji="1" lang="zh-CN" altLang="en-US" sz="2400" b="0" i="0" u="none" strike="noStrike" cap="none" normalizeH="0" baseline="0" dirty="0">
              <a:ln>
                <a:noFill/>
              </a:ln>
              <a:solidFill>
                <a:schemeClr val="bg1"/>
              </a:solidFill>
              <a:effectLst/>
              <a:ea typeface="宋体" panose="02010600030101010101" pitchFamily="2" charset="-122"/>
            </a:endParaRPr>
          </a:p>
        </p:txBody>
      </p:sp>
      <p:sp>
        <p:nvSpPr>
          <p:cNvPr id="37" name="矩形 36">
            <a:extLst>
              <a:ext uri="{FF2B5EF4-FFF2-40B4-BE49-F238E27FC236}">
                <a16:creationId xmlns:a16="http://schemas.microsoft.com/office/drawing/2014/main" id="{39EB64B3-3C23-409B-85FC-2ED59BDE1AF3}"/>
              </a:ext>
            </a:extLst>
          </p:cNvPr>
          <p:cNvSpPr/>
          <p:nvPr/>
        </p:nvSpPr>
        <p:spPr bwMode="auto">
          <a:xfrm>
            <a:off x="7488320" y="3073648"/>
            <a:ext cx="612000" cy="3240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dirty="0">
                <a:ln>
                  <a:noFill/>
                </a:ln>
                <a:solidFill>
                  <a:schemeClr val="bg1"/>
                </a:solidFill>
                <a:effectLst/>
                <a:ea typeface="宋体" panose="02010600030101010101" pitchFamily="2" charset="-122"/>
              </a:rPr>
              <a:t>B</a:t>
            </a:r>
            <a:endParaRPr kumimoji="1" lang="zh-CN" altLang="en-US" sz="2400" b="0" i="0" u="none" strike="noStrike" cap="none" normalizeH="0" baseline="0" dirty="0">
              <a:ln>
                <a:noFill/>
              </a:ln>
              <a:solidFill>
                <a:schemeClr val="bg1"/>
              </a:solidFill>
              <a:effectLst/>
              <a:ea typeface="宋体" panose="02010600030101010101" pitchFamily="2" charset="-122"/>
            </a:endParaRPr>
          </a:p>
        </p:txBody>
      </p:sp>
      <p:grpSp>
        <p:nvGrpSpPr>
          <p:cNvPr id="13" name="组合 12"/>
          <p:cNvGrpSpPr/>
          <p:nvPr>
            <p:custDataLst>
              <p:tags r:id="rId4"/>
            </p:custDataLst>
          </p:nvPr>
        </p:nvGrpSpPr>
        <p:grpSpPr>
          <a:xfrm>
            <a:off x="0" y="0"/>
            <a:ext cx="9144000" cy="635000"/>
            <a:chOff x="0" y="0"/>
            <a:chExt cx="9144000" cy="635000"/>
          </a:xfrm>
        </p:grpSpPr>
        <p:sp>
          <p:nvSpPr>
            <p:cNvPr id="9" name="TitleBackground"/>
            <p:cNvSpPr/>
            <p:nvPr>
              <p:custDataLst>
                <p:tags r:id="rId6"/>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ColorBlock"/>
            <p:cNvSpPr/>
            <p:nvPr>
              <p:custDataLst>
                <p:tags r:id="rId7"/>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TypeText"/>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2" name="TipText"/>
            <p:cNvSpPr txBox="1"/>
            <p:nvPr>
              <p:custDataLst>
                <p:tags r:id="rId9"/>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6" name="图片 5"/>
          <p:cNvPicPr>
            <a:picLocks/>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246358950"/>
      </p:ext>
    </p:extLst>
  </p:cSld>
  <p:clrMapOvr>
    <a:masterClrMapping/>
  </p:clrMapOvr>
  <p:transition spd="med">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custDataLst>
              <p:tags r:id="rId2"/>
            </p:custDataLst>
          </p:nvPr>
        </p:nvSpPr>
        <p:spPr>
          <a:xfrm>
            <a:off x="421059" y="3962524"/>
            <a:ext cx="1827252" cy="1225834"/>
          </a:xfrm>
          <a:prstGeom prst="rect">
            <a:avLst/>
          </a:prstGeom>
          <a:noFill/>
        </p:spPr>
        <p:txBody>
          <a:bodyPr vert="horz" wrap="square" rtlCol="0" anchor="ctr" anchorCtr="0">
            <a:noAutofit/>
          </a:bodyPr>
          <a:lstStyle/>
          <a:p>
            <a:pPr>
              <a:lnSpc>
                <a:spcPct val="150000"/>
              </a:lnSpc>
            </a:pPr>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p>
          <a:p>
            <a:pPr>
              <a:lnSpc>
                <a:spcPct val="150000"/>
              </a:lnSpc>
            </a:pPr>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圆角矩形 7"/>
          <p:cNvSpPr/>
          <p:nvPr>
            <p:custDataLst>
              <p:tags r:id="rId3"/>
            </p:custDataLst>
          </p:nvPr>
        </p:nvSpPr>
        <p:spPr bwMode="auto">
          <a:xfrm>
            <a:off x="705260" y="6194852"/>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pic>
        <p:nvPicPr>
          <p:cNvPr id="16" name="Picture 4">
            <a:extLst>
              <a:ext uri="{FF2B5EF4-FFF2-40B4-BE49-F238E27FC236}">
                <a16:creationId xmlns:a16="http://schemas.microsoft.com/office/drawing/2014/main" id="{C224D617-ED14-4859-AF31-298AF6D9E9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5769" t="5128" r="3847" b="5128"/>
          <a:stretch>
            <a:fillRect/>
          </a:stretch>
        </p:blipFill>
        <p:spPr bwMode="auto">
          <a:xfrm>
            <a:off x="2481808" y="3646189"/>
            <a:ext cx="3962400"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2" name="文本框 1">
                <a:extLst>
                  <a:ext uri="{FF2B5EF4-FFF2-40B4-BE49-F238E27FC236}">
                    <a16:creationId xmlns:a16="http://schemas.microsoft.com/office/drawing/2014/main" id="{74ECA654-6F97-406D-A934-937121D77B1F}"/>
                  </a:ext>
                </a:extLst>
              </p:cNvPr>
              <p:cNvSpPr txBox="1"/>
              <p:nvPr/>
            </p:nvSpPr>
            <p:spPr>
              <a:xfrm>
                <a:off x="4774074" y="5381900"/>
                <a:ext cx="1093569" cy="461665"/>
              </a:xfrm>
              <a:prstGeom prst="rect">
                <a:avLst/>
              </a:prstGeom>
              <a:noFill/>
            </p:spPr>
            <p:txBody>
              <a:bodyPr wrap="none" rtlCol="0">
                <a:spAutoFit/>
              </a:bodyPr>
              <a:lstStyle/>
              <a:p>
                <a14:m>
                  <m:oMath xmlns:m="http://schemas.openxmlformats.org/officeDocument/2006/math">
                    <m:r>
                      <a:rPr lang="en-US" altLang="zh-CN" i="1" smtClean="0">
                        <a:latin typeface="Cambria Math" panose="02040503050406030204" pitchFamily="18" charset="0"/>
                        <a:ea typeface="Cambria Math" panose="02040503050406030204" pitchFamily="18" charset="0"/>
                        <a:sym typeface="Times New Roman" panose="02020603050405020304" pitchFamily="18" charset="0"/>
                      </a:rPr>
                      <m:t>→</m:t>
                    </m:r>
                  </m:oMath>
                </a14:m>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AUC</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22" name="文本框 1">
                <a:extLst>
                  <a:ext uri="{FF2B5EF4-FFF2-40B4-BE49-F238E27FC236}">
                    <a16:creationId xmlns:a16="http://schemas.microsoft.com/office/drawing/2014/main" id="{74ECA654-6F97-406D-A934-937121D77B1F}"/>
                  </a:ext>
                </a:extLst>
              </p:cNvPr>
              <p:cNvSpPr txBox="1">
                <a:spLocks noRot="1" noChangeAspect="1" noMove="1" noResize="1" noEditPoints="1" noAdjustHandles="1" noChangeArrowheads="1" noChangeShapeType="1" noTextEdit="1"/>
              </p:cNvSpPr>
              <p:nvPr/>
            </p:nvSpPr>
            <p:spPr>
              <a:xfrm>
                <a:off x="4774074" y="5381900"/>
                <a:ext cx="1093569" cy="461665"/>
              </a:xfrm>
              <a:prstGeom prst="rect">
                <a:avLst/>
              </a:prstGeom>
              <a:blipFill>
                <a:blip r:embed="rId13"/>
                <a:stretch>
                  <a:fillRect t="-10526" r="-6667" b="-28947"/>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F39E0578-8044-46AC-AF84-39CB1F070DCA}"/>
              </a:ext>
            </a:extLst>
          </p:cNvPr>
          <p:cNvSpPr/>
          <p:nvPr/>
        </p:nvSpPr>
        <p:spPr bwMode="auto">
          <a:xfrm>
            <a:off x="6012160" y="3573164"/>
            <a:ext cx="339359" cy="327249"/>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a:extLst>
              <a:ext uri="{FF2B5EF4-FFF2-40B4-BE49-F238E27FC236}">
                <a16:creationId xmlns:a16="http://schemas.microsoft.com/office/drawing/2014/main" id="{ECA80284-0CBD-4AC1-B54C-434797A5A10F}"/>
              </a:ext>
            </a:extLst>
          </p:cNvPr>
          <p:cNvSpPr/>
          <p:nvPr/>
        </p:nvSpPr>
        <p:spPr bwMode="auto">
          <a:xfrm>
            <a:off x="2521501" y="5157192"/>
            <a:ext cx="682347" cy="364635"/>
          </a:xfrm>
          <a:prstGeom prst="rect">
            <a:avLst/>
          </a:prstGeom>
          <a:noFill/>
          <a:ln w="28575">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3" name="表格 3">
            <a:extLst>
              <a:ext uri="{FF2B5EF4-FFF2-40B4-BE49-F238E27FC236}">
                <a16:creationId xmlns:a16="http://schemas.microsoft.com/office/drawing/2014/main" id="{FB13E80E-D92E-46F8-A4D5-200830AD4ADD}"/>
              </a:ext>
            </a:extLst>
          </p:cNvPr>
          <p:cNvGraphicFramePr>
            <a:graphicFrameLocks noGrp="1"/>
          </p:cNvGraphicFramePr>
          <p:nvPr/>
        </p:nvGraphicFramePr>
        <p:xfrm>
          <a:off x="717960" y="720000"/>
          <a:ext cx="8112228" cy="2682240"/>
        </p:xfrm>
        <a:graphic>
          <a:graphicData uri="http://schemas.openxmlformats.org/drawingml/2006/table">
            <a:tbl>
              <a:tblPr firstRow="1" bandRow="1">
                <a:tableStyleId>{5C22544A-7EE6-4342-B048-85BDC9FD1C3A}</a:tableStyleId>
              </a:tblPr>
              <a:tblGrid>
                <a:gridCol w="676019">
                  <a:extLst>
                    <a:ext uri="{9D8B030D-6E8A-4147-A177-3AD203B41FA5}">
                      <a16:colId xmlns:a16="http://schemas.microsoft.com/office/drawing/2014/main" val="2005517984"/>
                    </a:ext>
                  </a:extLst>
                </a:gridCol>
                <a:gridCol w="676019">
                  <a:extLst>
                    <a:ext uri="{9D8B030D-6E8A-4147-A177-3AD203B41FA5}">
                      <a16:colId xmlns:a16="http://schemas.microsoft.com/office/drawing/2014/main" val="2408029107"/>
                    </a:ext>
                  </a:extLst>
                </a:gridCol>
                <a:gridCol w="676019">
                  <a:extLst>
                    <a:ext uri="{9D8B030D-6E8A-4147-A177-3AD203B41FA5}">
                      <a16:colId xmlns:a16="http://schemas.microsoft.com/office/drawing/2014/main" val="2567266526"/>
                    </a:ext>
                  </a:extLst>
                </a:gridCol>
                <a:gridCol w="676019">
                  <a:extLst>
                    <a:ext uri="{9D8B030D-6E8A-4147-A177-3AD203B41FA5}">
                      <a16:colId xmlns:a16="http://schemas.microsoft.com/office/drawing/2014/main" val="2160244232"/>
                    </a:ext>
                  </a:extLst>
                </a:gridCol>
                <a:gridCol w="676019">
                  <a:extLst>
                    <a:ext uri="{9D8B030D-6E8A-4147-A177-3AD203B41FA5}">
                      <a16:colId xmlns:a16="http://schemas.microsoft.com/office/drawing/2014/main" val="1648690536"/>
                    </a:ext>
                  </a:extLst>
                </a:gridCol>
                <a:gridCol w="676019">
                  <a:extLst>
                    <a:ext uri="{9D8B030D-6E8A-4147-A177-3AD203B41FA5}">
                      <a16:colId xmlns:a16="http://schemas.microsoft.com/office/drawing/2014/main" val="1142731379"/>
                    </a:ext>
                  </a:extLst>
                </a:gridCol>
                <a:gridCol w="676019">
                  <a:extLst>
                    <a:ext uri="{9D8B030D-6E8A-4147-A177-3AD203B41FA5}">
                      <a16:colId xmlns:a16="http://schemas.microsoft.com/office/drawing/2014/main" val="2580254528"/>
                    </a:ext>
                  </a:extLst>
                </a:gridCol>
                <a:gridCol w="676019">
                  <a:extLst>
                    <a:ext uri="{9D8B030D-6E8A-4147-A177-3AD203B41FA5}">
                      <a16:colId xmlns:a16="http://schemas.microsoft.com/office/drawing/2014/main" val="2158809269"/>
                    </a:ext>
                  </a:extLst>
                </a:gridCol>
                <a:gridCol w="676019">
                  <a:extLst>
                    <a:ext uri="{9D8B030D-6E8A-4147-A177-3AD203B41FA5}">
                      <a16:colId xmlns:a16="http://schemas.microsoft.com/office/drawing/2014/main" val="3944497243"/>
                    </a:ext>
                  </a:extLst>
                </a:gridCol>
                <a:gridCol w="676019">
                  <a:extLst>
                    <a:ext uri="{9D8B030D-6E8A-4147-A177-3AD203B41FA5}">
                      <a16:colId xmlns:a16="http://schemas.microsoft.com/office/drawing/2014/main" val="2893570194"/>
                    </a:ext>
                  </a:extLst>
                </a:gridCol>
                <a:gridCol w="676019">
                  <a:extLst>
                    <a:ext uri="{9D8B030D-6E8A-4147-A177-3AD203B41FA5}">
                      <a16:colId xmlns:a16="http://schemas.microsoft.com/office/drawing/2014/main" val="2693999859"/>
                    </a:ext>
                  </a:extLst>
                </a:gridCol>
                <a:gridCol w="676019">
                  <a:extLst>
                    <a:ext uri="{9D8B030D-6E8A-4147-A177-3AD203B41FA5}">
                      <a16:colId xmlns:a16="http://schemas.microsoft.com/office/drawing/2014/main" val="3449848640"/>
                    </a:ext>
                  </a:extLst>
                </a:gridCol>
              </a:tblGrid>
              <a:tr h="299372">
                <a:tc>
                  <a:txBody>
                    <a:bodyPr/>
                    <a:lstStyle/>
                    <a:p>
                      <a:pPr marL="0" marR="0" algn="ctr">
                        <a:spcBef>
                          <a:spcPts val="0"/>
                        </a:spcBef>
                        <a:spcAft>
                          <a:spcPts val="0"/>
                        </a:spcAft>
                      </a:pPr>
                      <a:r>
                        <a:rPr lang="en-US" sz="1600" b="1">
                          <a:solidFill>
                            <a:schemeClr val="bg1"/>
                          </a:solidFill>
                          <a:effectLst/>
                          <a:latin typeface="+mn-lt"/>
                        </a:rPr>
                        <a:t>Class</a:t>
                      </a:r>
                      <a:endParaRPr lang="en-US" sz="14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2950063647"/>
                  </a:ext>
                </a:extLst>
              </a:tr>
              <a:tr h="299372">
                <a:tc>
                  <a:txBody>
                    <a:bodyPr/>
                    <a:lstStyle/>
                    <a:p>
                      <a:pPr algn="ctr"/>
                      <a:r>
                        <a:rPr lang="en-US" sz="1600" b="0">
                          <a:solidFill>
                            <a:schemeClr val="bg1"/>
                          </a:solidFill>
                          <a:effectLst/>
                          <a:latin typeface="+mn-lt"/>
                        </a:rPr>
                        <a:t>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altLang="zh-CN" sz="1600" b="1">
                          <a:solidFill>
                            <a:srgbClr val="FFFFFF"/>
                          </a:solidFill>
                          <a:effectLst/>
                          <a:latin typeface="+mn-lt"/>
                        </a:rPr>
                        <a:t>0.25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0.43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0.53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0.76</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0.87</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997006465"/>
                  </a:ext>
                </a:extLst>
              </a:tr>
              <a:tr h="299372">
                <a:tc>
                  <a:txBody>
                    <a:bodyPr/>
                    <a:lstStyle/>
                    <a:p>
                      <a:pPr algn="ctr"/>
                      <a:r>
                        <a:rPr lang="en-US" sz="1600" b="1">
                          <a:solidFill>
                            <a:schemeClr val="bg1"/>
                          </a:solidFill>
                          <a:effectLst/>
                          <a:latin typeface="+mn-lt"/>
                        </a:rPr>
                        <a:t>TP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86812414"/>
                  </a:ext>
                </a:extLst>
              </a:tr>
              <a:tr h="299372">
                <a:tc>
                  <a:txBody>
                    <a:bodyPr/>
                    <a:lstStyle/>
                    <a:p>
                      <a:pPr marL="0" marR="0" algn="ctr">
                        <a:spcBef>
                          <a:spcPts val="0"/>
                        </a:spcBef>
                        <a:spcAft>
                          <a:spcPts val="0"/>
                        </a:spcAft>
                      </a:pPr>
                      <a:r>
                        <a:rPr lang="en-US" sz="1600" b="1">
                          <a:solidFill>
                            <a:schemeClr val="bg1"/>
                          </a:solidFill>
                          <a:effectLst/>
                          <a:latin typeface="+mn-lt"/>
                        </a:rPr>
                        <a:t>FP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1267550"/>
                  </a:ext>
                </a:extLst>
              </a:tr>
              <a:tr h="299372">
                <a:tc>
                  <a:txBody>
                    <a:bodyPr/>
                    <a:lstStyle/>
                    <a:p>
                      <a:pPr algn="ctr"/>
                      <a:r>
                        <a:rPr lang="en-US" sz="1600" b="1">
                          <a:solidFill>
                            <a:schemeClr val="bg1"/>
                          </a:solidFill>
                          <a:effectLst/>
                          <a:latin typeface="+mn-lt"/>
                        </a:rPr>
                        <a:t>TN</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08854214"/>
                  </a:ext>
                </a:extLst>
              </a:tr>
              <a:tr h="299372">
                <a:tc>
                  <a:txBody>
                    <a:bodyPr/>
                    <a:lstStyle/>
                    <a:p>
                      <a:pPr marL="0" marR="0" algn="ctr">
                        <a:spcBef>
                          <a:spcPts val="0"/>
                        </a:spcBef>
                        <a:spcAft>
                          <a:spcPts val="0"/>
                        </a:spcAft>
                      </a:pPr>
                      <a:r>
                        <a:rPr lang="en-US" sz="1600" b="1">
                          <a:solidFill>
                            <a:schemeClr val="bg1"/>
                          </a:solidFill>
                          <a:effectLst/>
                          <a:latin typeface="+mn-lt"/>
                        </a:rPr>
                        <a:t>FN</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10012527"/>
                  </a:ext>
                </a:extLst>
              </a:tr>
              <a:tr h="299372">
                <a:tc>
                  <a:txBody>
                    <a:bodyPr/>
                    <a:lstStyle/>
                    <a:p>
                      <a:pPr algn="ctr"/>
                      <a:r>
                        <a:rPr lang="en-US" sz="1600" b="1">
                          <a:solidFill>
                            <a:schemeClr val="bg1"/>
                          </a:solidFill>
                          <a:effectLst/>
                          <a:latin typeface="+mn-lt"/>
                        </a:rPr>
                        <a:t>TPR</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08438555"/>
                  </a:ext>
                </a:extLst>
              </a:tr>
              <a:tr h="299372">
                <a:tc>
                  <a:txBody>
                    <a:bodyPr/>
                    <a:lstStyle/>
                    <a:p>
                      <a:pPr marL="0" marR="0" algn="ctr">
                        <a:spcBef>
                          <a:spcPts val="0"/>
                        </a:spcBef>
                        <a:spcAft>
                          <a:spcPts val="0"/>
                        </a:spcAft>
                      </a:pPr>
                      <a:r>
                        <a:rPr lang="en-US" sz="1600" b="1">
                          <a:solidFill>
                            <a:schemeClr val="bg1"/>
                          </a:solidFill>
                          <a:effectLst/>
                          <a:latin typeface="+mn-lt"/>
                        </a:rPr>
                        <a:t>FPR</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00B0F0"/>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57615203"/>
                  </a:ext>
                </a:extLst>
              </a:tr>
            </a:tbl>
          </a:graphicData>
        </a:graphic>
      </p:graphicFrame>
      <p:graphicFrame>
        <p:nvGraphicFramePr>
          <p:cNvPr id="30" name="Group 59">
            <a:extLst>
              <a:ext uri="{FF2B5EF4-FFF2-40B4-BE49-F238E27FC236}">
                <a16:creationId xmlns:a16="http://schemas.microsoft.com/office/drawing/2014/main" id="{59700B55-3AE8-4DD5-841D-0CA293C2EB18}"/>
              </a:ext>
            </a:extLst>
          </p:cNvPr>
          <p:cNvGraphicFramePr>
            <a:graphicFrameLocks/>
          </p:cNvGraphicFramePr>
          <p:nvPr/>
        </p:nvGraphicFramePr>
        <p:xfrm>
          <a:off x="6597936" y="3573164"/>
          <a:ext cx="2237441" cy="3156967"/>
        </p:xfrm>
        <a:graphic>
          <a:graphicData uri="http://schemas.openxmlformats.org/drawingml/2006/table">
            <a:tbl>
              <a:tblPr/>
              <a:tblGrid>
                <a:gridCol w="775716">
                  <a:extLst>
                    <a:ext uri="{9D8B030D-6E8A-4147-A177-3AD203B41FA5}">
                      <a16:colId xmlns:a16="http://schemas.microsoft.com/office/drawing/2014/main" val="3695421154"/>
                    </a:ext>
                  </a:extLst>
                </a:gridCol>
                <a:gridCol w="561725">
                  <a:extLst>
                    <a:ext uri="{9D8B030D-6E8A-4147-A177-3AD203B41FA5}">
                      <a16:colId xmlns:a16="http://schemas.microsoft.com/office/drawing/2014/main" val="958294326"/>
                    </a:ext>
                  </a:extLst>
                </a:gridCol>
                <a:gridCol w="900000">
                  <a:extLst>
                    <a:ext uri="{9D8B030D-6E8A-4147-A177-3AD203B41FA5}">
                      <a16:colId xmlns:a16="http://schemas.microsoft.com/office/drawing/2014/main" val="3736606537"/>
                    </a:ext>
                  </a:extLst>
                </a:gridCol>
              </a:tblGrid>
              <a:tr h="40063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Instance</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P(+|A)</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True Class</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989996258"/>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836548131"/>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19645098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0.87</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8624380"/>
                  </a:ext>
                </a:extLst>
              </a:tr>
              <a:tr h="27921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43341170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214190452"/>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4619751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0.76</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03632356"/>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0.53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533893570"/>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0.43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57125079"/>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0.25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398154"/>
                  </a:ext>
                </a:extLst>
              </a:tr>
            </a:tbl>
          </a:graphicData>
        </a:graphic>
      </p:graphicFrame>
      <p:sp>
        <p:nvSpPr>
          <p:cNvPr id="31" name="Text Box 5">
            <a:extLst>
              <a:ext uri="{FF2B5EF4-FFF2-40B4-BE49-F238E27FC236}">
                <a16:creationId xmlns:a16="http://schemas.microsoft.com/office/drawing/2014/main" id="{B5E067A8-BE99-48B6-BE66-2B7CE4BF0F9A}"/>
              </a:ext>
            </a:extLst>
          </p:cNvPr>
          <p:cNvSpPr txBox="1">
            <a:spLocks noChangeArrowheads="1"/>
          </p:cNvSpPr>
          <p:nvPr/>
        </p:nvSpPr>
        <p:spPr bwMode="auto">
          <a:xfrm>
            <a:off x="12700" y="1050470"/>
            <a:ext cx="1378360" cy="338554"/>
          </a:xfrm>
          <a:prstGeom prst="rect">
            <a:avLst/>
          </a:prstGeom>
          <a:solidFill>
            <a:schemeClr val="bg1"/>
          </a:solidFill>
          <a:ln>
            <a:noFill/>
          </a:ln>
          <a:effectLst/>
        </p:spPr>
        <p:txBody>
          <a:bodyPr wrap="square" lIns="0" rIns="0">
            <a:spAutoFit/>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FontTx/>
              <a:buNone/>
            </a:pPr>
            <a:r>
              <a:rPr kumimoji="0" lang="en-US" altLang="zh-CN" sz="1600" dirty="0">
                <a:ea typeface="微软雅黑" panose="020B0503020204020204" pitchFamily="34" charset="-122"/>
                <a:sym typeface="Times New Roman" panose="02020603050405020304" pitchFamily="18" charset="0"/>
              </a:rPr>
              <a:t>Threshold &gt;= </a:t>
            </a:r>
          </a:p>
        </p:txBody>
      </p:sp>
      <p:sp>
        <p:nvSpPr>
          <p:cNvPr id="32" name="Line 7">
            <a:extLst>
              <a:ext uri="{FF2B5EF4-FFF2-40B4-BE49-F238E27FC236}">
                <a16:creationId xmlns:a16="http://schemas.microsoft.com/office/drawing/2014/main" id="{907CA51D-6D69-4762-AC5E-9AB8533EB6A8}"/>
              </a:ext>
            </a:extLst>
          </p:cNvPr>
          <p:cNvSpPr>
            <a:spLocks noChangeShapeType="1"/>
          </p:cNvSpPr>
          <p:nvPr/>
        </p:nvSpPr>
        <p:spPr bwMode="auto">
          <a:xfrm>
            <a:off x="292100" y="2895476"/>
            <a:ext cx="304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Line 8">
            <a:extLst>
              <a:ext uri="{FF2B5EF4-FFF2-40B4-BE49-F238E27FC236}">
                <a16:creationId xmlns:a16="http://schemas.microsoft.com/office/drawing/2014/main" id="{0F7C0C5C-8A77-4FC3-90D5-EBE3F188883A}"/>
              </a:ext>
            </a:extLst>
          </p:cNvPr>
          <p:cNvSpPr>
            <a:spLocks noChangeShapeType="1"/>
          </p:cNvSpPr>
          <p:nvPr/>
        </p:nvSpPr>
        <p:spPr bwMode="auto">
          <a:xfrm>
            <a:off x="292100" y="3200276"/>
            <a:ext cx="304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矩形 33">
            <a:extLst>
              <a:ext uri="{FF2B5EF4-FFF2-40B4-BE49-F238E27FC236}">
                <a16:creationId xmlns:a16="http://schemas.microsoft.com/office/drawing/2014/main" id="{EAD7E724-A1AF-4E42-9656-290AC0731018}"/>
              </a:ext>
            </a:extLst>
          </p:cNvPr>
          <p:cNvSpPr/>
          <p:nvPr/>
        </p:nvSpPr>
        <p:spPr bwMode="auto">
          <a:xfrm>
            <a:off x="1391059" y="677070"/>
            <a:ext cx="684000" cy="2772000"/>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35" name="矩形 34">
            <a:extLst>
              <a:ext uri="{FF2B5EF4-FFF2-40B4-BE49-F238E27FC236}">
                <a16:creationId xmlns:a16="http://schemas.microsoft.com/office/drawing/2014/main" id="{54B31957-EA26-4F91-A754-FF30F48385A8}"/>
              </a:ext>
            </a:extLst>
          </p:cNvPr>
          <p:cNvSpPr/>
          <p:nvPr/>
        </p:nvSpPr>
        <p:spPr bwMode="auto">
          <a:xfrm>
            <a:off x="6795740" y="677070"/>
            <a:ext cx="684000" cy="2772000"/>
          </a:xfrm>
          <a:prstGeom prst="rect">
            <a:avLst/>
          </a:prstGeom>
          <a:noFill/>
          <a:ln w="28575">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36" name="矩形 35">
            <a:extLst>
              <a:ext uri="{FF2B5EF4-FFF2-40B4-BE49-F238E27FC236}">
                <a16:creationId xmlns:a16="http://schemas.microsoft.com/office/drawing/2014/main" id="{E053C16B-C0CE-402D-BAF7-619F8B66D669}"/>
              </a:ext>
            </a:extLst>
          </p:cNvPr>
          <p:cNvSpPr/>
          <p:nvPr/>
        </p:nvSpPr>
        <p:spPr bwMode="auto">
          <a:xfrm>
            <a:off x="6831740" y="2730376"/>
            <a:ext cx="612000" cy="3240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dirty="0">
                <a:ln>
                  <a:noFill/>
                </a:ln>
                <a:solidFill>
                  <a:schemeClr val="bg1"/>
                </a:solidFill>
                <a:effectLst/>
                <a:ea typeface="宋体" panose="02010600030101010101" pitchFamily="2" charset="-122"/>
              </a:rPr>
              <a:t>A</a:t>
            </a:r>
            <a:endParaRPr kumimoji="1" lang="zh-CN" altLang="en-US" sz="2400" b="0" i="0" u="none" strike="noStrike" cap="none" normalizeH="0" baseline="0" dirty="0">
              <a:ln>
                <a:noFill/>
              </a:ln>
              <a:solidFill>
                <a:schemeClr val="bg1"/>
              </a:solidFill>
              <a:effectLst/>
              <a:ea typeface="宋体" panose="02010600030101010101" pitchFamily="2" charset="-122"/>
            </a:endParaRPr>
          </a:p>
        </p:txBody>
      </p:sp>
      <p:sp>
        <p:nvSpPr>
          <p:cNvPr id="37" name="矩形 36">
            <a:extLst>
              <a:ext uri="{FF2B5EF4-FFF2-40B4-BE49-F238E27FC236}">
                <a16:creationId xmlns:a16="http://schemas.microsoft.com/office/drawing/2014/main" id="{39EB64B3-3C23-409B-85FC-2ED59BDE1AF3}"/>
              </a:ext>
            </a:extLst>
          </p:cNvPr>
          <p:cNvSpPr/>
          <p:nvPr/>
        </p:nvSpPr>
        <p:spPr bwMode="auto">
          <a:xfrm>
            <a:off x="6831740" y="3073648"/>
            <a:ext cx="612000" cy="3240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dirty="0">
                <a:ln>
                  <a:noFill/>
                </a:ln>
                <a:solidFill>
                  <a:schemeClr val="bg1"/>
                </a:solidFill>
                <a:effectLst/>
                <a:ea typeface="宋体" panose="02010600030101010101" pitchFamily="2" charset="-122"/>
              </a:rPr>
              <a:t>B</a:t>
            </a:r>
            <a:endParaRPr kumimoji="1" lang="zh-CN" altLang="en-US" sz="2400" b="0" i="0" u="none" strike="noStrike" cap="none" normalizeH="0" baseline="0" dirty="0">
              <a:ln>
                <a:noFill/>
              </a:ln>
              <a:solidFill>
                <a:schemeClr val="bg1"/>
              </a:solidFill>
              <a:effectLst/>
              <a:ea typeface="宋体" panose="02010600030101010101" pitchFamily="2" charset="-122"/>
            </a:endParaRPr>
          </a:p>
        </p:txBody>
      </p:sp>
      <p:grpSp>
        <p:nvGrpSpPr>
          <p:cNvPr id="13" name="组合 12"/>
          <p:cNvGrpSpPr/>
          <p:nvPr>
            <p:custDataLst>
              <p:tags r:id="rId4"/>
            </p:custDataLst>
          </p:nvPr>
        </p:nvGrpSpPr>
        <p:grpSpPr>
          <a:xfrm>
            <a:off x="0" y="0"/>
            <a:ext cx="9144000" cy="635000"/>
            <a:chOff x="0" y="0"/>
            <a:chExt cx="9144000" cy="635000"/>
          </a:xfrm>
        </p:grpSpPr>
        <p:sp>
          <p:nvSpPr>
            <p:cNvPr id="9" name="TitleBackground"/>
            <p:cNvSpPr/>
            <p:nvPr>
              <p:custDataLst>
                <p:tags r:id="rId6"/>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ColorBlock"/>
            <p:cNvSpPr/>
            <p:nvPr>
              <p:custDataLst>
                <p:tags r:id="rId7"/>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TypeText"/>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2" name="TipText"/>
            <p:cNvSpPr txBox="1"/>
            <p:nvPr>
              <p:custDataLst>
                <p:tags r:id="rId9"/>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6" name="图片 5"/>
          <p:cNvPicPr>
            <a:picLocks/>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35241357"/>
      </p:ext>
    </p:extLst>
  </p:cSld>
  <p:clrMapOvr>
    <a:masterClrMapping/>
  </p:clrMapOvr>
  <p:transition spd="med">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custDataLst>
              <p:tags r:id="rId2"/>
            </p:custDataLst>
          </p:nvPr>
        </p:nvSpPr>
        <p:spPr>
          <a:xfrm>
            <a:off x="421059" y="3962524"/>
            <a:ext cx="1827252" cy="1225834"/>
          </a:xfrm>
          <a:prstGeom prst="rect">
            <a:avLst/>
          </a:prstGeom>
          <a:noFill/>
        </p:spPr>
        <p:txBody>
          <a:bodyPr vert="horz" wrap="square" rtlCol="0" anchor="ctr" anchorCtr="0">
            <a:noAutofit/>
          </a:bodyPr>
          <a:lstStyle/>
          <a:p>
            <a:pPr>
              <a:lnSpc>
                <a:spcPct val="150000"/>
              </a:lnSpc>
            </a:pPr>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p>
          <a:p>
            <a:pPr>
              <a:lnSpc>
                <a:spcPct val="150000"/>
              </a:lnSpc>
            </a:pPr>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圆角矩形 7"/>
          <p:cNvSpPr/>
          <p:nvPr>
            <p:custDataLst>
              <p:tags r:id="rId3"/>
            </p:custDataLst>
          </p:nvPr>
        </p:nvSpPr>
        <p:spPr bwMode="auto">
          <a:xfrm>
            <a:off x="705260" y="6194852"/>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pic>
        <p:nvPicPr>
          <p:cNvPr id="16" name="Picture 4">
            <a:extLst>
              <a:ext uri="{FF2B5EF4-FFF2-40B4-BE49-F238E27FC236}">
                <a16:creationId xmlns:a16="http://schemas.microsoft.com/office/drawing/2014/main" id="{C224D617-ED14-4859-AF31-298AF6D9E9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5769" t="5128" r="3847" b="5128"/>
          <a:stretch>
            <a:fillRect/>
          </a:stretch>
        </p:blipFill>
        <p:spPr bwMode="auto">
          <a:xfrm>
            <a:off x="2481808" y="3646189"/>
            <a:ext cx="3962400"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2" name="文本框 1">
                <a:extLst>
                  <a:ext uri="{FF2B5EF4-FFF2-40B4-BE49-F238E27FC236}">
                    <a16:creationId xmlns:a16="http://schemas.microsoft.com/office/drawing/2014/main" id="{74ECA654-6F97-406D-A934-937121D77B1F}"/>
                  </a:ext>
                </a:extLst>
              </p:cNvPr>
              <p:cNvSpPr txBox="1"/>
              <p:nvPr/>
            </p:nvSpPr>
            <p:spPr>
              <a:xfrm>
                <a:off x="4774074" y="5381900"/>
                <a:ext cx="1093569" cy="461665"/>
              </a:xfrm>
              <a:prstGeom prst="rect">
                <a:avLst/>
              </a:prstGeom>
              <a:noFill/>
            </p:spPr>
            <p:txBody>
              <a:bodyPr wrap="none" rtlCol="0">
                <a:spAutoFit/>
              </a:bodyPr>
              <a:lstStyle/>
              <a:p>
                <a14:m>
                  <m:oMath xmlns:m="http://schemas.openxmlformats.org/officeDocument/2006/math">
                    <m:r>
                      <a:rPr lang="en-US" altLang="zh-CN" i="1" smtClean="0">
                        <a:latin typeface="Cambria Math" panose="02040503050406030204" pitchFamily="18" charset="0"/>
                        <a:ea typeface="Cambria Math" panose="02040503050406030204" pitchFamily="18" charset="0"/>
                        <a:sym typeface="Times New Roman" panose="02020603050405020304" pitchFamily="18" charset="0"/>
                      </a:rPr>
                      <m:t>→</m:t>
                    </m:r>
                  </m:oMath>
                </a14:m>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AUC</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22" name="文本框 1">
                <a:extLst>
                  <a:ext uri="{FF2B5EF4-FFF2-40B4-BE49-F238E27FC236}">
                    <a16:creationId xmlns:a16="http://schemas.microsoft.com/office/drawing/2014/main" id="{74ECA654-6F97-406D-A934-937121D77B1F}"/>
                  </a:ext>
                </a:extLst>
              </p:cNvPr>
              <p:cNvSpPr txBox="1">
                <a:spLocks noRot="1" noChangeAspect="1" noMove="1" noResize="1" noEditPoints="1" noAdjustHandles="1" noChangeArrowheads="1" noChangeShapeType="1" noTextEdit="1"/>
              </p:cNvSpPr>
              <p:nvPr/>
            </p:nvSpPr>
            <p:spPr>
              <a:xfrm>
                <a:off x="4774074" y="5381900"/>
                <a:ext cx="1093569" cy="461665"/>
              </a:xfrm>
              <a:prstGeom prst="rect">
                <a:avLst/>
              </a:prstGeom>
              <a:blipFill>
                <a:blip r:embed="rId13"/>
                <a:stretch>
                  <a:fillRect t="-10526" r="-6667" b="-28947"/>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F39E0578-8044-46AC-AF84-39CB1F070DCA}"/>
              </a:ext>
            </a:extLst>
          </p:cNvPr>
          <p:cNvSpPr/>
          <p:nvPr/>
        </p:nvSpPr>
        <p:spPr bwMode="auto">
          <a:xfrm>
            <a:off x="6012160" y="3573164"/>
            <a:ext cx="339359" cy="327249"/>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a:extLst>
              <a:ext uri="{FF2B5EF4-FFF2-40B4-BE49-F238E27FC236}">
                <a16:creationId xmlns:a16="http://schemas.microsoft.com/office/drawing/2014/main" id="{ECA80284-0CBD-4AC1-B54C-434797A5A10F}"/>
              </a:ext>
            </a:extLst>
          </p:cNvPr>
          <p:cNvSpPr/>
          <p:nvPr/>
        </p:nvSpPr>
        <p:spPr bwMode="auto">
          <a:xfrm>
            <a:off x="3097565" y="5080589"/>
            <a:ext cx="682347" cy="364635"/>
          </a:xfrm>
          <a:prstGeom prst="rect">
            <a:avLst/>
          </a:prstGeom>
          <a:noFill/>
          <a:ln w="28575">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3" name="表格 3">
            <a:extLst>
              <a:ext uri="{FF2B5EF4-FFF2-40B4-BE49-F238E27FC236}">
                <a16:creationId xmlns:a16="http://schemas.microsoft.com/office/drawing/2014/main" id="{FB13E80E-D92E-46F8-A4D5-200830AD4ADD}"/>
              </a:ext>
            </a:extLst>
          </p:cNvPr>
          <p:cNvGraphicFramePr>
            <a:graphicFrameLocks noGrp="1"/>
          </p:cNvGraphicFramePr>
          <p:nvPr/>
        </p:nvGraphicFramePr>
        <p:xfrm>
          <a:off x="717960" y="720000"/>
          <a:ext cx="8112228" cy="2682240"/>
        </p:xfrm>
        <a:graphic>
          <a:graphicData uri="http://schemas.openxmlformats.org/drawingml/2006/table">
            <a:tbl>
              <a:tblPr firstRow="1" bandRow="1">
                <a:tableStyleId>{5C22544A-7EE6-4342-B048-85BDC9FD1C3A}</a:tableStyleId>
              </a:tblPr>
              <a:tblGrid>
                <a:gridCol w="676019">
                  <a:extLst>
                    <a:ext uri="{9D8B030D-6E8A-4147-A177-3AD203B41FA5}">
                      <a16:colId xmlns:a16="http://schemas.microsoft.com/office/drawing/2014/main" val="2005517984"/>
                    </a:ext>
                  </a:extLst>
                </a:gridCol>
                <a:gridCol w="676019">
                  <a:extLst>
                    <a:ext uri="{9D8B030D-6E8A-4147-A177-3AD203B41FA5}">
                      <a16:colId xmlns:a16="http://schemas.microsoft.com/office/drawing/2014/main" val="2408029107"/>
                    </a:ext>
                  </a:extLst>
                </a:gridCol>
                <a:gridCol w="676019">
                  <a:extLst>
                    <a:ext uri="{9D8B030D-6E8A-4147-A177-3AD203B41FA5}">
                      <a16:colId xmlns:a16="http://schemas.microsoft.com/office/drawing/2014/main" val="2567266526"/>
                    </a:ext>
                  </a:extLst>
                </a:gridCol>
                <a:gridCol w="676019">
                  <a:extLst>
                    <a:ext uri="{9D8B030D-6E8A-4147-A177-3AD203B41FA5}">
                      <a16:colId xmlns:a16="http://schemas.microsoft.com/office/drawing/2014/main" val="2160244232"/>
                    </a:ext>
                  </a:extLst>
                </a:gridCol>
                <a:gridCol w="676019">
                  <a:extLst>
                    <a:ext uri="{9D8B030D-6E8A-4147-A177-3AD203B41FA5}">
                      <a16:colId xmlns:a16="http://schemas.microsoft.com/office/drawing/2014/main" val="1648690536"/>
                    </a:ext>
                  </a:extLst>
                </a:gridCol>
                <a:gridCol w="676019">
                  <a:extLst>
                    <a:ext uri="{9D8B030D-6E8A-4147-A177-3AD203B41FA5}">
                      <a16:colId xmlns:a16="http://schemas.microsoft.com/office/drawing/2014/main" val="1142731379"/>
                    </a:ext>
                  </a:extLst>
                </a:gridCol>
                <a:gridCol w="676019">
                  <a:extLst>
                    <a:ext uri="{9D8B030D-6E8A-4147-A177-3AD203B41FA5}">
                      <a16:colId xmlns:a16="http://schemas.microsoft.com/office/drawing/2014/main" val="2580254528"/>
                    </a:ext>
                  </a:extLst>
                </a:gridCol>
                <a:gridCol w="676019">
                  <a:extLst>
                    <a:ext uri="{9D8B030D-6E8A-4147-A177-3AD203B41FA5}">
                      <a16:colId xmlns:a16="http://schemas.microsoft.com/office/drawing/2014/main" val="2158809269"/>
                    </a:ext>
                  </a:extLst>
                </a:gridCol>
                <a:gridCol w="676019">
                  <a:extLst>
                    <a:ext uri="{9D8B030D-6E8A-4147-A177-3AD203B41FA5}">
                      <a16:colId xmlns:a16="http://schemas.microsoft.com/office/drawing/2014/main" val="3944497243"/>
                    </a:ext>
                  </a:extLst>
                </a:gridCol>
                <a:gridCol w="676019">
                  <a:extLst>
                    <a:ext uri="{9D8B030D-6E8A-4147-A177-3AD203B41FA5}">
                      <a16:colId xmlns:a16="http://schemas.microsoft.com/office/drawing/2014/main" val="2893570194"/>
                    </a:ext>
                  </a:extLst>
                </a:gridCol>
                <a:gridCol w="676019">
                  <a:extLst>
                    <a:ext uri="{9D8B030D-6E8A-4147-A177-3AD203B41FA5}">
                      <a16:colId xmlns:a16="http://schemas.microsoft.com/office/drawing/2014/main" val="2693999859"/>
                    </a:ext>
                  </a:extLst>
                </a:gridCol>
                <a:gridCol w="676019">
                  <a:extLst>
                    <a:ext uri="{9D8B030D-6E8A-4147-A177-3AD203B41FA5}">
                      <a16:colId xmlns:a16="http://schemas.microsoft.com/office/drawing/2014/main" val="3449848640"/>
                    </a:ext>
                  </a:extLst>
                </a:gridCol>
              </a:tblGrid>
              <a:tr h="299372">
                <a:tc>
                  <a:txBody>
                    <a:bodyPr/>
                    <a:lstStyle/>
                    <a:p>
                      <a:pPr marL="0" marR="0" algn="ctr">
                        <a:spcBef>
                          <a:spcPts val="0"/>
                        </a:spcBef>
                        <a:spcAft>
                          <a:spcPts val="0"/>
                        </a:spcAft>
                      </a:pPr>
                      <a:r>
                        <a:rPr lang="en-US" sz="1600" b="1">
                          <a:solidFill>
                            <a:schemeClr val="bg1"/>
                          </a:solidFill>
                          <a:effectLst/>
                          <a:latin typeface="+mn-lt"/>
                        </a:rPr>
                        <a:t>Class</a:t>
                      </a:r>
                      <a:endParaRPr lang="en-US" sz="14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2950063647"/>
                  </a:ext>
                </a:extLst>
              </a:tr>
              <a:tr h="299372">
                <a:tc>
                  <a:txBody>
                    <a:bodyPr/>
                    <a:lstStyle/>
                    <a:p>
                      <a:pPr algn="ctr"/>
                      <a:r>
                        <a:rPr lang="en-US" sz="1600" b="0">
                          <a:solidFill>
                            <a:schemeClr val="bg1"/>
                          </a:solidFill>
                          <a:effectLst/>
                          <a:latin typeface="+mn-lt"/>
                        </a:rPr>
                        <a:t>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altLang="zh-CN" sz="1600" b="1">
                          <a:solidFill>
                            <a:srgbClr val="FFFFFF"/>
                          </a:solidFill>
                          <a:effectLst/>
                          <a:latin typeface="+mn-lt"/>
                        </a:rPr>
                        <a:t>0.25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0.43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0.53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0.76</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0.87</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997006465"/>
                  </a:ext>
                </a:extLst>
              </a:tr>
              <a:tr h="299372">
                <a:tc>
                  <a:txBody>
                    <a:bodyPr/>
                    <a:lstStyle/>
                    <a:p>
                      <a:pPr algn="ctr"/>
                      <a:r>
                        <a:rPr lang="en-US" sz="1600" b="1">
                          <a:solidFill>
                            <a:schemeClr val="bg1"/>
                          </a:solidFill>
                          <a:effectLst/>
                          <a:latin typeface="+mn-lt"/>
                        </a:rPr>
                        <a:t>TP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86812414"/>
                  </a:ext>
                </a:extLst>
              </a:tr>
              <a:tr h="299372">
                <a:tc>
                  <a:txBody>
                    <a:bodyPr/>
                    <a:lstStyle/>
                    <a:p>
                      <a:pPr marL="0" marR="0" algn="ctr">
                        <a:spcBef>
                          <a:spcPts val="0"/>
                        </a:spcBef>
                        <a:spcAft>
                          <a:spcPts val="0"/>
                        </a:spcAft>
                      </a:pPr>
                      <a:r>
                        <a:rPr lang="en-US" sz="1600" b="1">
                          <a:solidFill>
                            <a:schemeClr val="bg1"/>
                          </a:solidFill>
                          <a:effectLst/>
                          <a:latin typeface="+mn-lt"/>
                        </a:rPr>
                        <a:t>FP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1267550"/>
                  </a:ext>
                </a:extLst>
              </a:tr>
              <a:tr h="299372">
                <a:tc>
                  <a:txBody>
                    <a:bodyPr/>
                    <a:lstStyle/>
                    <a:p>
                      <a:pPr algn="ctr"/>
                      <a:r>
                        <a:rPr lang="en-US" sz="1600" b="1">
                          <a:solidFill>
                            <a:schemeClr val="bg1"/>
                          </a:solidFill>
                          <a:effectLst/>
                          <a:latin typeface="+mn-lt"/>
                        </a:rPr>
                        <a:t>TN</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08854214"/>
                  </a:ext>
                </a:extLst>
              </a:tr>
              <a:tr h="299372">
                <a:tc>
                  <a:txBody>
                    <a:bodyPr/>
                    <a:lstStyle/>
                    <a:p>
                      <a:pPr marL="0" marR="0" algn="ctr">
                        <a:spcBef>
                          <a:spcPts val="0"/>
                        </a:spcBef>
                        <a:spcAft>
                          <a:spcPts val="0"/>
                        </a:spcAft>
                      </a:pPr>
                      <a:r>
                        <a:rPr lang="en-US" sz="1600" b="1">
                          <a:solidFill>
                            <a:schemeClr val="bg1"/>
                          </a:solidFill>
                          <a:effectLst/>
                          <a:latin typeface="+mn-lt"/>
                        </a:rPr>
                        <a:t>FN</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10012527"/>
                  </a:ext>
                </a:extLst>
              </a:tr>
              <a:tr h="299372">
                <a:tc>
                  <a:txBody>
                    <a:bodyPr/>
                    <a:lstStyle/>
                    <a:p>
                      <a:pPr algn="ctr"/>
                      <a:r>
                        <a:rPr lang="en-US" sz="1600" b="1">
                          <a:solidFill>
                            <a:schemeClr val="bg1"/>
                          </a:solidFill>
                          <a:effectLst/>
                          <a:latin typeface="+mn-lt"/>
                        </a:rPr>
                        <a:t>TPR</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08438555"/>
                  </a:ext>
                </a:extLst>
              </a:tr>
              <a:tr h="299372">
                <a:tc>
                  <a:txBody>
                    <a:bodyPr/>
                    <a:lstStyle/>
                    <a:p>
                      <a:pPr marL="0" marR="0" algn="ctr">
                        <a:spcBef>
                          <a:spcPts val="0"/>
                        </a:spcBef>
                        <a:spcAft>
                          <a:spcPts val="0"/>
                        </a:spcAft>
                      </a:pPr>
                      <a:r>
                        <a:rPr lang="en-US" sz="1600" b="1">
                          <a:solidFill>
                            <a:schemeClr val="bg1"/>
                          </a:solidFill>
                          <a:effectLst/>
                          <a:latin typeface="+mn-lt"/>
                        </a:rPr>
                        <a:t>FPR</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00B0F0"/>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57615203"/>
                  </a:ext>
                </a:extLst>
              </a:tr>
            </a:tbl>
          </a:graphicData>
        </a:graphic>
      </p:graphicFrame>
      <p:graphicFrame>
        <p:nvGraphicFramePr>
          <p:cNvPr id="30" name="Group 59">
            <a:extLst>
              <a:ext uri="{FF2B5EF4-FFF2-40B4-BE49-F238E27FC236}">
                <a16:creationId xmlns:a16="http://schemas.microsoft.com/office/drawing/2014/main" id="{59700B55-3AE8-4DD5-841D-0CA293C2EB18}"/>
              </a:ext>
            </a:extLst>
          </p:cNvPr>
          <p:cNvGraphicFramePr>
            <a:graphicFrameLocks/>
          </p:cNvGraphicFramePr>
          <p:nvPr/>
        </p:nvGraphicFramePr>
        <p:xfrm>
          <a:off x="6597936" y="3573164"/>
          <a:ext cx="2237441" cy="3156967"/>
        </p:xfrm>
        <a:graphic>
          <a:graphicData uri="http://schemas.openxmlformats.org/drawingml/2006/table">
            <a:tbl>
              <a:tblPr/>
              <a:tblGrid>
                <a:gridCol w="775716">
                  <a:extLst>
                    <a:ext uri="{9D8B030D-6E8A-4147-A177-3AD203B41FA5}">
                      <a16:colId xmlns:a16="http://schemas.microsoft.com/office/drawing/2014/main" val="3695421154"/>
                    </a:ext>
                  </a:extLst>
                </a:gridCol>
                <a:gridCol w="561725">
                  <a:extLst>
                    <a:ext uri="{9D8B030D-6E8A-4147-A177-3AD203B41FA5}">
                      <a16:colId xmlns:a16="http://schemas.microsoft.com/office/drawing/2014/main" val="958294326"/>
                    </a:ext>
                  </a:extLst>
                </a:gridCol>
                <a:gridCol w="900000">
                  <a:extLst>
                    <a:ext uri="{9D8B030D-6E8A-4147-A177-3AD203B41FA5}">
                      <a16:colId xmlns:a16="http://schemas.microsoft.com/office/drawing/2014/main" val="3736606537"/>
                    </a:ext>
                  </a:extLst>
                </a:gridCol>
              </a:tblGrid>
              <a:tr h="40063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Instance</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P(+|A)</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True Class</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989996258"/>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836548131"/>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19645098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0.87</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8624380"/>
                  </a:ext>
                </a:extLst>
              </a:tr>
              <a:tr h="27921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43341170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214190452"/>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4619751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0.76</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03632356"/>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0.53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533893570"/>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0.43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57125079"/>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0.25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398154"/>
                  </a:ext>
                </a:extLst>
              </a:tr>
            </a:tbl>
          </a:graphicData>
        </a:graphic>
      </p:graphicFrame>
      <p:sp>
        <p:nvSpPr>
          <p:cNvPr id="31" name="Text Box 5">
            <a:extLst>
              <a:ext uri="{FF2B5EF4-FFF2-40B4-BE49-F238E27FC236}">
                <a16:creationId xmlns:a16="http://schemas.microsoft.com/office/drawing/2014/main" id="{B5E067A8-BE99-48B6-BE66-2B7CE4BF0F9A}"/>
              </a:ext>
            </a:extLst>
          </p:cNvPr>
          <p:cNvSpPr txBox="1">
            <a:spLocks noChangeArrowheads="1"/>
          </p:cNvSpPr>
          <p:nvPr/>
        </p:nvSpPr>
        <p:spPr bwMode="auto">
          <a:xfrm>
            <a:off x="12700" y="1050470"/>
            <a:ext cx="1378360" cy="338554"/>
          </a:xfrm>
          <a:prstGeom prst="rect">
            <a:avLst/>
          </a:prstGeom>
          <a:solidFill>
            <a:schemeClr val="bg1"/>
          </a:solidFill>
          <a:ln>
            <a:noFill/>
          </a:ln>
          <a:effectLst/>
        </p:spPr>
        <p:txBody>
          <a:bodyPr wrap="square" lIns="0" rIns="0">
            <a:spAutoFit/>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FontTx/>
              <a:buNone/>
            </a:pPr>
            <a:r>
              <a:rPr kumimoji="0" lang="en-US" altLang="zh-CN" sz="1600" dirty="0">
                <a:ea typeface="微软雅黑" panose="020B0503020204020204" pitchFamily="34" charset="-122"/>
                <a:sym typeface="Times New Roman" panose="02020603050405020304" pitchFamily="18" charset="0"/>
              </a:rPr>
              <a:t>Threshold &gt;= </a:t>
            </a:r>
          </a:p>
        </p:txBody>
      </p:sp>
      <p:sp>
        <p:nvSpPr>
          <p:cNvPr id="32" name="Line 7">
            <a:extLst>
              <a:ext uri="{FF2B5EF4-FFF2-40B4-BE49-F238E27FC236}">
                <a16:creationId xmlns:a16="http://schemas.microsoft.com/office/drawing/2014/main" id="{907CA51D-6D69-4762-AC5E-9AB8533EB6A8}"/>
              </a:ext>
            </a:extLst>
          </p:cNvPr>
          <p:cNvSpPr>
            <a:spLocks noChangeShapeType="1"/>
          </p:cNvSpPr>
          <p:nvPr/>
        </p:nvSpPr>
        <p:spPr bwMode="auto">
          <a:xfrm>
            <a:off x="292100" y="2895476"/>
            <a:ext cx="304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Line 8">
            <a:extLst>
              <a:ext uri="{FF2B5EF4-FFF2-40B4-BE49-F238E27FC236}">
                <a16:creationId xmlns:a16="http://schemas.microsoft.com/office/drawing/2014/main" id="{0F7C0C5C-8A77-4FC3-90D5-EBE3F188883A}"/>
              </a:ext>
            </a:extLst>
          </p:cNvPr>
          <p:cNvSpPr>
            <a:spLocks noChangeShapeType="1"/>
          </p:cNvSpPr>
          <p:nvPr/>
        </p:nvSpPr>
        <p:spPr bwMode="auto">
          <a:xfrm>
            <a:off x="292100" y="3200276"/>
            <a:ext cx="304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矩形 33">
            <a:extLst>
              <a:ext uri="{FF2B5EF4-FFF2-40B4-BE49-F238E27FC236}">
                <a16:creationId xmlns:a16="http://schemas.microsoft.com/office/drawing/2014/main" id="{EAD7E724-A1AF-4E42-9656-290AC0731018}"/>
              </a:ext>
            </a:extLst>
          </p:cNvPr>
          <p:cNvSpPr/>
          <p:nvPr/>
        </p:nvSpPr>
        <p:spPr bwMode="auto">
          <a:xfrm>
            <a:off x="1391059" y="677070"/>
            <a:ext cx="684000" cy="2772000"/>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35" name="矩形 34">
            <a:extLst>
              <a:ext uri="{FF2B5EF4-FFF2-40B4-BE49-F238E27FC236}">
                <a16:creationId xmlns:a16="http://schemas.microsoft.com/office/drawing/2014/main" id="{54B31957-EA26-4F91-A754-FF30F48385A8}"/>
              </a:ext>
            </a:extLst>
          </p:cNvPr>
          <p:cNvSpPr/>
          <p:nvPr/>
        </p:nvSpPr>
        <p:spPr bwMode="auto">
          <a:xfrm>
            <a:off x="6127608" y="677070"/>
            <a:ext cx="684000" cy="2772000"/>
          </a:xfrm>
          <a:prstGeom prst="rect">
            <a:avLst/>
          </a:prstGeom>
          <a:noFill/>
          <a:ln w="28575">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36" name="矩形 35">
            <a:extLst>
              <a:ext uri="{FF2B5EF4-FFF2-40B4-BE49-F238E27FC236}">
                <a16:creationId xmlns:a16="http://schemas.microsoft.com/office/drawing/2014/main" id="{E053C16B-C0CE-402D-BAF7-619F8B66D669}"/>
              </a:ext>
            </a:extLst>
          </p:cNvPr>
          <p:cNvSpPr/>
          <p:nvPr/>
        </p:nvSpPr>
        <p:spPr bwMode="auto">
          <a:xfrm>
            <a:off x="6163608" y="2730376"/>
            <a:ext cx="612000" cy="3240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dirty="0">
                <a:ln>
                  <a:noFill/>
                </a:ln>
                <a:solidFill>
                  <a:schemeClr val="bg1"/>
                </a:solidFill>
                <a:effectLst/>
                <a:ea typeface="宋体" panose="02010600030101010101" pitchFamily="2" charset="-122"/>
              </a:rPr>
              <a:t>A</a:t>
            </a:r>
            <a:endParaRPr kumimoji="1" lang="zh-CN" altLang="en-US" sz="2400" b="0" i="0" u="none" strike="noStrike" cap="none" normalizeH="0" baseline="0" dirty="0">
              <a:ln>
                <a:noFill/>
              </a:ln>
              <a:solidFill>
                <a:schemeClr val="bg1"/>
              </a:solidFill>
              <a:effectLst/>
              <a:ea typeface="宋体" panose="02010600030101010101" pitchFamily="2" charset="-122"/>
            </a:endParaRPr>
          </a:p>
        </p:txBody>
      </p:sp>
      <p:sp>
        <p:nvSpPr>
          <p:cNvPr id="37" name="矩形 36">
            <a:extLst>
              <a:ext uri="{FF2B5EF4-FFF2-40B4-BE49-F238E27FC236}">
                <a16:creationId xmlns:a16="http://schemas.microsoft.com/office/drawing/2014/main" id="{39EB64B3-3C23-409B-85FC-2ED59BDE1AF3}"/>
              </a:ext>
            </a:extLst>
          </p:cNvPr>
          <p:cNvSpPr/>
          <p:nvPr/>
        </p:nvSpPr>
        <p:spPr bwMode="auto">
          <a:xfrm>
            <a:off x="6163608" y="3073648"/>
            <a:ext cx="612000" cy="3240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dirty="0">
                <a:ln>
                  <a:noFill/>
                </a:ln>
                <a:solidFill>
                  <a:schemeClr val="bg1"/>
                </a:solidFill>
                <a:effectLst/>
                <a:ea typeface="宋体" panose="02010600030101010101" pitchFamily="2" charset="-122"/>
              </a:rPr>
              <a:t>B</a:t>
            </a:r>
            <a:endParaRPr kumimoji="1" lang="zh-CN" altLang="en-US" sz="2400" b="0" i="0" u="none" strike="noStrike" cap="none" normalizeH="0" baseline="0" dirty="0">
              <a:ln>
                <a:noFill/>
              </a:ln>
              <a:solidFill>
                <a:schemeClr val="bg1"/>
              </a:solidFill>
              <a:effectLst/>
              <a:ea typeface="宋体" panose="02010600030101010101" pitchFamily="2" charset="-122"/>
            </a:endParaRPr>
          </a:p>
        </p:txBody>
      </p:sp>
      <p:grpSp>
        <p:nvGrpSpPr>
          <p:cNvPr id="13" name="组合 12"/>
          <p:cNvGrpSpPr/>
          <p:nvPr>
            <p:custDataLst>
              <p:tags r:id="rId4"/>
            </p:custDataLst>
          </p:nvPr>
        </p:nvGrpSpPr>
        <p:grpSpPr>
          <a:xfrm>
            <a:off x="0" y="0"/>
            <a:ext cx="9144000" cy="635000"/>
            <a:chOff x="0" y="0"/>
            <a:chExt cx="9144000" cy="635000"/>
          </a:xfrm>
        </p:grpSpPr>
        <p:sp>
          <p:nvSpPr>
            <p:cNvPr id="9" name="TitleBackground"/>
            <p:cNvSpPr/>
            <p:nvPr>
              <p:custDataLst>
                <p:tags r:id="rId6"/>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ColorBlock"/>
            <p:cNvSpPr/>
            <p:nvPr>
              <p:custDataLst>
                <p:tags r:id="rId7"/>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TypeText"/>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2" name="TipText"/>
            <p:cNvSpPr txBox="1"/>
            <p:nvPr>
              <p:custDataLst>
                <p:tags r:id="rId9"/>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6" name="图片 5"/>
          <p:cNvPicPr>
            <a:picLocks/>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91785889"/>
      </p:ext>
    </p:extLst>
  </p:cSld>
  <p:clrMapOvr>
    <a:masterClrMapping/>
  </p:clrMapOvr>
  <p:transition spd="med">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a:extLst>
              <a:ext uri="{FF2B5EF4-FFF2-40B4-BE49-F238E27FC236}">
                <a16:creationId xmlns:a16="http://schemas.microsoft.com/office/drawing/2014/main" id="{00DFA76D-9C60-48A4-BC55-9D9083CDE4AE}"/>
              </a:ext>
            </a:extLst>
          </p:cNvPr>
          <p:cNvSpPr>
            <a:spLocks noGrp="1" noChangeArrowheads="1"/>
          </p:cNvSpPr>
          <p:nvPr>
            <p:ph type="title" idx="4294967295"/>
          </p:nvPr>
        </p:nvSpPr>
        <p:spPr>
          <a:xfrm>
            <a:off x="756000" y="108000"/>
            <a:ext cx="7391400" cy="492443"/>
          </a:xfrm>
          <a:prstGeom prst="rect">
            <a:avLst/>
          </a:prstGeom>
        </p:spPr>
        <p:txBody>
          <a:bodyPr wrap="square">
            <a:spAutoFit/>
          </a:bodyPr>
          <a:lstStyle/>
          <a:p>
            <a:pPr>
              <a:lnSpc>
                <a:spcPct val="100000"/>
              </a:lnSpc>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1.3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如何构建</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ROC</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曲线</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21" name="Picture 4">
            <a:extLst>
              <a:ext uri="{FF2B5EF4-FFF2-40B4-BE49-F238E27FC236}">
                <a16:creationId xmlns:a16="http://schemas.microsoft.com/office/drawing/2014/main" id="{25EAA55C-94D4-48EA-862E-EF8A2E5B0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69" t="5128" r="3847" b="5128"/>
          <a:stretch>
            <a:fillRect/>
          </a:stretch>
        </p:blipFill>
        <p:spPr bwMode="auto">
          <a:xfrm>
            <a:off x="2481808" y="3646189"/>
            <a:ext cx="3962400"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2" name="文本框 1">
                <a:extLst>
                  <a:ext uri="{FF2B5EF4-FFF2-40B4-BE49-F238E27FC236}">
                    <a16:creationId xmlns:a16="http://schemas.microsoft.com/office/drawing/2014/main" id="{6B37E33B-4DC5-4E00-B2AF-C1EDB8373207}"/>
                  </a:ext>
                </a:extLst>
              </p:cNvPr>
              <p:cNvSpPr txBox="1"/>
              <p:nvPr/>
            </p:nvSpPr>
            <p:spPr>
              <a:xfrm>
                <a:off x="4774074" y="5381900"/>
                <a:ext cx="1093569" cy="461665"/>
              </a:xfrm>
              <a:prstGeom prst="rect">
                <a:avLst/>
              </a:prstGeom>
              <a:noFill/>
            </p:spPr>
            <p:txBody>
              <a:bodyPr wrap="none" rtlCol="0">
                <a:spAutoFit/>
              </a:bodyPr>
              <a:lstStyle/>
              <a:p>
                <a14:m>
                  <m:oMath xmlns:m="http://schemas.openxmlformats.org/officeDocument/2006/math">
                    <m:r>
                      <a:rPr lang="en-US" altLang="zh-CN" i="1" smtClean="0">
                        <a:latin typeface="Cambria Math" panose="02040503050406030204" pitchFamily="18" charset="0"/>
                        <a:ea typeface="Cambria Math" panose="02040503050406030204" pitchFamily="18" charset="0"/>
                        <a:sym typeface="Times New Roman" panose="02020603050405020304" pitchFamily="18" charset="0"/>
                      </a:rPr>
                      <m:t>→</m:t>
                    </m:r>
                  </m:oMath>
                </a14:m>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AUC</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22" name="文本框 1">
                <a:extLst>
                  <a:ext uri="{FF2B5EF4-FFF2-40B4-BE49-F238E27FC236}">
                    <a16:creationId xmlns:a16="http://schemas.microsoft.com/office/drawing/2014/main" id="{6B37E33B-4DC5-4E00-B2AF-C1EDB8373207}"/>
                  </a:ext>
                </a:extLst>
              </p:cNvPr>
              <p:cNvSpPr txBox="1">
                <a:spLocks noRot="1" noChangeAspect="1" noMove="1" noResize="1" noEditPoints="1" noAdjustHandles="1" noChangeArrowheads="1" noChangeShapeType="1" noTextEdit="1"/>
              </p:cNvSpPr>
              <p:nvPr/>
            </p:nvSpPr>
            <p:spPr>
              <a:xfrm>
                <a:off x="4774074" y="5381900"/>
                <a:ext cx="1093569" cy="461665"/>
              </a:xfrm>
              <a:prstGeom prst="rect">
                <a:avLst/>
              </a:prstGeom>
              <a:blipFill>
                <a:blip r:embed="rId3"/>
                <a:stretch>
                  <a:fillRect t="-10526" r="-6667" b="-28947"/>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1FF96ACB-827A-4932-8459-AA52D46B191F}"/>
              </a:ext>
            </a:extLst>
          </p:cNvPr>
          <p:cNvSpPr/>
          <p:nvPr/>
        </p:nvSpPr>
        <p:spPr bwMode="auto">
          <a:xfrm>
            <a:off x="6012160" y="3573164"/>
            <a:ext cx="339359" cy="327249"/>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矩形 23">
            <a:extLst>
              <a:ext uri="{FF2B5EF4-FFF2-40B4-BE49-F238E27FC236}">
                <a16:creationId xmlns:a16="http://schemas.microsoft.com/office/drawing/2014/main" id="{E5B8C226-6283-45D1-8559-7B4F2D0E7000}"/>
              </a:ext>
            </a:extLst>
          </p:cNvPr>
          <p:cNvSpPr/>
          <p:nvPr/>
        </p:nvSpPr>
        <p:spPr bwMode="auto">
          <a:xfrm>
            <a:off x="5796136" y="3573016"/>
            <a:ext cx="682347" cy="364635"/>
          </a:xfrm>
          <a:prstGeom prst="rect">
            <a:avLst/>
          </a:prstGeom>
          <a:noFill/>
          <a:ln w="28575">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5" name="表格 3">
            <a:extLst>
              <a:ext uri="{FF2B5EF4-FFF2-40B4-BE49-F238E27FC236}">
                <a16:creationId xmlns:a16="http://schemas.microsoft.com/office/drawing/2014/main" id="{59412398-C645-4E59-954C-400460A5F205}"/>
              </a:ext>
            </a:extLst>
          </p:cNvPr>
          <p:cNvGraphicFramePr>
            <a:graphicFrameLocks noGrp="1"/>
          </p:cNvGraphicFramePr>
          <p:nvPr/>
        </p:nvGraphicFramePr>
        <p:xfrm>
          <a:off x="717960" y="720000"/>
          <a:ext cx="8112228" cy="2682240"/>
        </p:xfrm>
        <a:graphic>
          <a:graphicData uri="http://schemas.openxmlformats.org/drawingml/2006/table">
            <a:tbl>
              <a:tblPr firstRow="1" bandRow="1">
                <a:tableStyleId>{5C22544A-7EE6-4342-B048-85BDC9FD1C3A}</a:tableStyleId>
              </a:tblPr>
              <a:tblGrid>
                <a:gridCol w="676019">
                  <a:extLst>
                    <a:ext uri="{9D8B030D-6E8A-4147-A177-3AD203B41FA5}">
                      <a16:colId xmlns:a16="http://schemas.microsoft.com/office/drawing/2014/main" val="2005517984"/>
                    </a:ext>
                  </a:extLst>
                </a:gridCol>
                <a:gridCol w="676019">
                  <a:extLst>
                    <a:ext uri="{9D8B030D-6E8A-4147-A177-3AD203B41FA5}">
                      <a16:colId xmlns:a16="http://schemas.microsoft.com/office/drawing/2014/main" val="2408029107"/>
                    </a:ext>
                  </a:extLst>
                </a:gridCol>
                <a:gridCol w="676019">
                  <a:extLst>
                    <a:ext uri="{9D8B030D-6E8A-4147-A177-3AD203B41FA5}">
                      <a16:colId xmlns:a16="http://schemas.microsoft.com/office/drawing/2014/main" val="2567266526"/>
                    </a:ext>
                  </a:extLst>
                </a:gridCol>
                <a:gridCol w="676019">
                  <a:extLst>
                    <a:ext uri="{9D8B030D-6E8A-4147-A177-3AD203B41FA5}">
                      <a16:colId xmlns:a16="http://schemas.microsoft.com/office/drawing/2014/main" val="2160244232"/>
                    </a:ext>
                  </a:extLst>
                </a:gridCol>
                <a:gridCol w="676019">
                  <a:extLst>
                    <a:ext uri="{9D8B030D-6E8A-4147-A177-3AD203B41FA5}">
                      <a16:colId xmlns:a16="http://schemas.microsoft.com/office/drawing/2014/main" val="1648690536"/>
                    </a:ext>
                  </a:extLst>
                </a:gridCol>
                <a:gridCol w="676019">
                  <a:extLst>
                    <a:ext uri="{9D8B030D-6E8A-4147-A177-3AD203B41FA5}">
                      <a16:colId xmlns:a16="http://schemas.microsoft.com/office/drawing/2014/main" val="1142731379"/>
                    </a:ext>
                  </a:extLst>
                </a:gridCol>
                <a:gridCol w="676019">
                  <a:extLst>
                    <a:ext uri="{9D8B030D-6E8A-4147-A177-3AD203B41FA5}">
                      <a16:colId xmlns:a16="http://schemas.microsoft.com/office/drawing/2014/main" val="2580254528"/>
                    </a:ext>
                  </a:extLst>
                </a:gridCol>
                <a:gridCol w="676019">
                  <a:extLst>
                    <a:ext uri="{9D8B030D-6E8A-4147-A177-3AD203B41FA5}">
                      <a16:colId xmlns:a16="http://schemas.microsoft.com/office/drawing/2014/main" val="2158809269"/>
                    </a:ext>
                  </a:extLst>
                </a:gridCol>
                <a:gridCol w="676019">
                  <a:extLst>
                    <a:ext uri="{9D8B030D-6E8A-4147-A177-3AD203B41FA5}">
                      <a16:colId xmlns:a16="http://schemas.microsoft.com/office/drawing/2014/main" val="3944497243"/>
                    </a:ext>
                  </a:extLst>
                </a:gridCol>
                <a:gridCol w="676019">
                  <a:extLst>
                    <a:ext uri="{9D8B030D-6E8A-4147-A177-3AD203B41FA5}">
                      <a16:colId xmlns:a16="http://schemas.microsoft.com/office/drawing/2014/main" val="2893570194"/>
                    </a:ext>
                  </a:extLst>
                </a:gridCol>
                <a:gridCol w="676019">
                  <a:extLst>
                    <a:ext uri="{9D8B030D-6E8A-4147-A177-3AD203B41FA5}">
                      <a16:colId xmlns:a16="http://schemas.microsoft.com/office/drawing/2014/main" val="2693999859"/>
                    </a:ext>
                  </a:extLst>
                </a:gridCol>
                <a:gridCol w="676019">
                  <a:extLst>
                    <a:ext uri="{9D8B030D-6E8A-4147-A177-3AD203B41FA5}">
                      <a16:colId xmlns:a16="http://schemas.microsoft.com/office/drawing/2014/main" val="3449848640"/>
                    </a:ext>
                  </a:extLst>
                </a:gridCol>
              </a:tblGrid>
              <a:tr h="299372">
                <a:tc>
                  <a:txBody>
                    <a:bodyPr/>
                    <a:lstStyle/>
                    <a:p>
                      <a:pPr marL="0" marR="0" algn="ctr">
                        <a:spcBef>
                          <a:spcPts val="0"/>
                        </a:spcBef>
                        <a:spcAft>
                          <a:spcPts val="0"/>
                        </a:spcAft>
                      </a:pPr>
                      <a:r>
                        <a:rPr lang="en-US" sz="1600" b="1">
                          <a:solidFill>
                            <a:schemeClr val="bg1"/>
                          </a:solidFill>
                          <a:effectLst/>
                          <a:latin typeface="+mn-lt"/>
                        </a:rPr>
                        <a:t>Class</a:t>
                      </a:r>
                      <a:endParaRPr lang="en-US" sz="14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a:t>
                      </a: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endParaRPr lang="zh-CN" altLang="en-US" sz="1600" b="1">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2950063647"/>
                  </a:ext>
                </a:extLst>
              </a:tr>
              <a:tr h="299372">
                <a:tc>
                  <a:txBody>
                    <a:bodyPr/>
                    <a:lstStyle/>
                    <a:p>
                      <a:pPr algn="ctr"/>
                      <a:r>
                        <a:rPr lang="en-US" sz="1600" b="0">
                          <a:solidFill>
                            <a:schemeClr val="bg1"/>
                          </a:solidFill>
                          <a:effectLst/>
                          <a:latin typeface="+mn-lt"/>
                        </a:rPr>
                        <a:t>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altLang="zh-CN" sz="1600" b="1">
                          <a:solidFill>
                            <a:srgbClr val="FFFFFF"/>
                          </a:solidFill>
                          <a:effectLst/>
                          <a:latin typeface="+mn-lt"/>
                        </a:rPr>
                        <a:t>0.25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0.43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0.53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0.76</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0.87</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0.93</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1600" b="1">
                          <a:solidFill>
                            <a:srgbClr val="FFFFFF"/>
                          </a:solidFill>
                          <a:effectLst/>
                          <a:latin typeface="+mn-lt"/>
                        </a:rPr>
                        <a:t>0.95</a:t>
                      </a:r>
                      <a:endParaRPr lang="zh-CN" altLang="en-US" sz="160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997006465"/>
                  </a:ext>
                </a:extLst>
              </a:tr>
              <a:tr h="299372">
                <a:tc>
                  <a:txBody>
                    <a:bodyPr/>
                    <a:lstStyle/>
                    <a:p>
                      <a:pPr algn="ctr"/>
                      <a:r>
                        <a:rPr lang="en-US" sz="1600" b="1">
                          <a:solidFill>
                            <a:schemeClr val="bg1"/>
                          </a:solidFill>
                          <a:effectLst/>
                          <a:latin typeface="+mn-lt"/>
                        </a:rPr>
                        <a:t>TP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86812414"/>
                  </a:ext>
                </a:extLst>
              </a:tr>
              <a:tr h="299372">
                <a:tc>
                  <a:txBody>
                    <a:bodyPr/>
                    <a:lstStyle/>
                    <a:p>
                      <a:pPr marL="0" marR="0" algn="ctr">
                        <a:spcBef>
                          <a:spcPts val="0"/>
                        </a:spcBef>
                        <a:spcAft>
                          <a:spcPts val="0"/>
                        </a:spcAft>
                      </a:pPr>
                      <a:r>
                        <a:rPr lang="en-US" sz="1600" b="1">
                          <a:solidFill>
                            <a:schemeClr val="bg1"/>
                          </a:solidFill>
                          <a:effectLst/>
                          <a:latin typeface="+mn-lt"/>
                        </a:rPr>
                        <a:t>FP</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1267550"/>
                  </a:ext>
                </a:extLst>
              </a:tr>
              <a:tr h="299372">
                <a:tc>
                  <a:txBody>
                    <a:bodyPr/>
                    <a:lstStyle/>
                    <a:p>
                      <a:pPr algn="ctr"/>
                      <a:r>
                        <a:rPr lang="en-US" sz="1600" b="1">
                          <a:solidFill>
                            <a:schemeClr val="bg1"/>
                          </a:solidFill>
                          <a:effectLst/>
                          <a:latin typeface="+mn-lt"/>
                        </a:rPr>
                        <a:t>TN</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08854214"/>
                  </a:ext>
                </a:extLst>
              </a:tr>
              <a:tr h="299372">
                <a:tc>
                  <a:txBody>
                    <a:bodyPr/>
                    <a:lstStyle/>
                    <a:p>
                      <a:pPr marL="0" marR="0" algn="ctr">
                        <a:spcBef>
                          <a:spcPts val="0"/>
                        </a:spcBef>
                        <a:spcAft>
                          <a:spcPts val="0"/>
                        </a:spcAft>
                      </a:pPr>
                      <a:r>
                        <a:rPr lang="en-US" sz="1600" b="1">
                          <a:solidFill>
                            <a:schemeClr val="bg1"/>
                          </a:solidFill>
                          <a:effectLst/>
                          <a:latin typeface="+mn-lt"/>
                        </a:rPr>
                        <a:t>FN</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3</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5</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10012527"/>
                  </a:ext>
                </a:extLst>
              </a:tr>
              <a:tr h="299372">
                <a:tc>
                  <a:txBody>
                    <a:bodyPr/>
                    <a:lstStyle/>
                    <a:p>
                      <a:pPr algn="ctr"/>
                      <a:r>
                        <a:rPr lang="en-US" sz="1600" b="1">
                          <a:solidFill>
                            <a:schemeClr val="bg1"/>
                          </a:solidFill>
                          <a:effectLst/>
                          <a:latin typeface="+mn-lt"/>
                        </a:rPr>
                        <a:t>TPR</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08438555"/>
                  </a:ext>
                </a:extLst>
              </a:tr>
              <a:tr h="299372">
                <a:tc>
                  <a:txBody>
                    <a:bodyPr/>
                    <a:lstStyle/>
                    <a:p>
                      <a:pPr marL="0" marR="0" algn="ctr">
                        <a:spcBef>
                          <a:spcPts val="0"/>
                        </a:spcBef>
                        <a:spcAft>
                          <a:spcPts val="0"/>
                        </a:spcAft>
                      </a:pPr>
                      <a:r>
                        <a:rPr lang="en-US" sz="1600" b="1">
                          <a:solidFill>
                            <a:schemeClr val="bg1"/>
                          </a:solidFill>
                          <a:effectLst/>
                          <a:latin typeface="+mn-lt"/>
                        </a:rPr>
                        <a:t>FPR</a:t>
                      </a:r>
                      <a:endParaRPr lang="en-US" sz="1000">
                        <a:solidFill>
                          <a:schemeClr val="bg1"/>
                        </a:solidFill>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rgbClr val="00B0F0"/>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1</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0.8</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0.6</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0.4</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0.2</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altLang="zh-CN" sz="1600" b="0">
                          <a:effectLst/>
                          <a:latin typeface="+mn-lt"/>
                        </a:rPr>
                        <a:t>0</a:t>
                      </a:r>
                      <a:endParaRPr lang="zh-CN" altLang="en-US" sz="16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57615203"/>
                  </a:ext>
                </a:extLst>
              </a:tr>
            </a:tbl>
          </a:graphicData>
        </a:graphic>
      </p:graphicFrame>
      <p:graphicFrame>
        <p:nvGraphicFramePr>
          <p:cNvPr id="26" name="Group 59">
            <a:extLst>
              <a:ext uri="{FF2B5EF4-FFF2-40B4-BE49-F238E27FC236}">
                <a16:creationId xmlns:a16="http://schemas.microsoft.com/office/drawing/2014/main" id="{659055C0-5DFF-4C73-BD1F-259BBF0ADFD9}"/>
              </a:ext>
            </a:extLst>
          </p:cNvPr>
          <p:cNvGraphicFramePr>
            <a:graphicFrameLocks/>
          </p:cNvGraphicFramePr>
          <p:nvPr/>
        </p:nvGraphicFramePr>
        <p:xfrm>
          <a:off x="6597936" y="3573164"/>
          <a:ext cx="2237441" cy="3156967"/>
        </p:xfrm>
        <a:graphic>
          <a:graphicData uri="http://schemas.openxmlformats.org/drawingml/2006/table">
            <a:tbl>
              <a:tblPr/>
              <a:tblGrid>
                <a:gridCol w="775716">
                  <a:extLst>
                    <a:ext uri="{9D8B030D-6E8A-4147-A177-3AD203B41FA5}">
                      <a16:colId xmlns:a16="http://schemas.microsoft.com/office/drawing/2014/main" val="3695421154"/>
                    </a:ext>
                  </a:extLst>
                </a:gridCol>
                <a:gridCol w="561725">
                  <a:extLst>
                    <a:ext uri="{9D8B030D-6E8A-4147-A177-3AD203B41FA5}">
                      <a16:colId xmlns:a16="http://schemas.microsoft.com/office/drawing/2014/main" val="958294326"/>
                    </a:ext>
                  </a:extLst>
                </a:gridCol>
                <a:gridCol w="900000">
                  <a:extLst>
                    <a:ext uri="{9D8B030D-6E8A-4147-A177-3AD203B41FA5}">
                      <a16:colId xmlns:a16="http://schemas.microsoft.com/office/drawing/2014/main" val="3736606537"/>
                    </a:ext>
                  </a:extLst>
                </a:gridCol>
              </a:tblGrid>
              <a:tr h="40063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Instance</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P(+|A)</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True Class</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989996258"/>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836548131"/>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19645098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0.87</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8624380"/>
                  </a:ext>
                </a:extLst>
              </a:tr>
              <a:tr h="27921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43341170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214190452"/>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4619751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0.76</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03632356"/>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0.53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533893570"/>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0.43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57125079"/>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0.25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398154"/>
                  </a:ext>
                </a:extLst>
              </a:tr>
            </a:tbl>
          </a:graphicData>
        </a:graphic>
      </p:graphicFrame>
      <p:sp>
        <p:nvSpPr>
          <p:cNvPr id="27" name="Text Box 5">
            <a:extLst>
              <a:ext uri="{FF2B5EF4-FFF2-40B4-BE49-F238E27FC236}">
                <a16:creationId xmlns:a16="http://schemas.microsoft.com/office/drawing/2014/main" id="{34ED5415-1A08-420D-8345-BBC7449F7208}"/>
              </a:ext>
            </a:extLst>
          </p:cNvPr>
          <p:cNvSpPr txBox="1">
            <a:spLocks noChangeArrowheads="1"/>
          </p:cNvSpPr>
          <p:nvPr/>
        </p:nvSpPr>
        <p:spPr bwMode="auto">
          <a:xfrm>
            <a:off x="12700" y="1050470"/>
            <a:ext cx="1378360" cy="338554"/>
          </a:xfrm>
          <a:prstGeom prst="rect">
            <a:avLst/>
          </a:prstGeom>
          <a:solidFill>
            <a:schemeClr val="bg1"/>
          </a:solidFill>
          <a:ln>
            <a:noFill/>
          </a:ln>
          <a:effectLst/>
        </p:spPr>
        <p:txBody>
          <a:bodyPr wrap="square" lIns="0" rIns="0">
            <a:spAutoFit/>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FontTx/>
              <a:buNone/>
            </a:pPr>
            <a:r>
              <a:rPr kumimoji="0" lang="en-US" altLang="zh-CN" sz="1600" dirty="0">
                <a:ea typeface="微软雅黑" panose="020B0503020204020204" pitchFamily="34" charset="-122"/>
                <a:sym typeface="Times New Roman" panose="02020603050405020304" pitchFamily="18" charset="0"/>
              </a:rPr>
              <a:t>Threshold &gt;= </a:t>
            </a:r>
          </a:p>
        </p:txBody>
      </p:sp>
      <p:sp>
        <p:nvSpPr>
          <p:cNvPr id="28" name="Line 7">
            <a:extLst>
              <a:ext uri="{FF2B5EF4-FFF2-40B4-BE49-F238E27FC236}">
                <a16:creationId xmlns:a16="http://schemas.microsoft.com/office/drawing/2014/main" id="{017BF5F3-65F0-454D-819D-F76E768D572B}"/>
              </a:ext>
            </a:extLst>
          </p:cNvPr>
          <p:cNvSpPr>
            <a:spLocks noChangeShapeType="1"/>
          </p:cNvSpPr>
          <p:nvPr/>
        </p:nvSpPr>
        <p:spPr bwMode="auto">
          <a:xfrm>
            <a:off x="292100" y="2895476"/>
            <a:ext cx="304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Line 8">
            <a:extLst>
              <a:ext uri="{FF2B5EF4-FFF2-40B4-BE49-F238E27FC236}">
                <a16:creationId xmlns:a16="http://schemas.microsoft.com/office/drawing/2014/main" id="{3D197774-465D-493B-AAEE-753CD8A16F17}"/>
              </a:ext>
            </a:extLst>
          </p:cNvPr>
          <p:cNvSpPr>
            <a:spLocks noChangeShapeType="1"/>
          </p:cNvSpPr>
          <p:nvPr/>
        </p:nvSpPr>
        <p:spPr bwMode="auto">
          <a:xfrm>
            <a:off x="292100" y="3200276"/>
            <a:ext cx="304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矩形 29">
            <a:extLst>
              <a:ext uri="{FF2B5EF4-FFF2-40B4-BE49-F238E27FC236}">
                <a16:creationId xmlns:a16="http://schemas.microsoft.com/office/drawing/2014/main" id="{6EBAC3A8-96C9-41AD-86C9-74119EDDEE7C}"/>
              </a:ext>
            </a:extLst>
          </p:cNvPr>
          <p:cNvSpPr/>
          <p:nvPr/>
        </p:nvSpPr>
        <p:spPr bwMode="auto">
          <a:xfrm>
            <a:off x="1391059" y="677070"/>
            <a:ext cx="684000" cy="2772000"/>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870389590"/>
      </p:ext>
    </p:extLst>
  </p:cSld>
  <p:clrMapOvr>
    <a:masterClrMapping/>
  </p:clrMapOvr>
  <p:transition spd="med">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文本框 2">
            <a:extLst>
              <a:ext uri="{FF2B5EF4-FFF2-40B4-BE49-F238E27FC236}">
                <a16:creationId xmlns:a16="http://schemas.microsoft.com/office/drawing/2014/main" id="{941BF43A-C783-42DD-8931-E641456639D3}"/>
              </a:ext>
            </a:extLst>
          </p:cNvPr>
          <p:cNvSpPr txBox="1">
            <a:spLocks noChangeArrowheads="1"/>
          </p:cNvSpPr>
          <p:nvPr/>
        </p:nvSpPr>
        <p:spPr bwMode="auto">
          <a:xfrm>
            <a:off x="7239000" y="6132513"/>
            <a:ext cx="19050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DC143F4-0984-41D6-A0D5-F1E4814245AC}"/>
              </a:ext>
            </a:extLst>
          </p:cNvPr>
          <p:cNvPicPr>
            <a:picLocks noChangeAspect="1"/>
          </p:cNvPicPr>
          <p:nvPr/>
        </p:nvPicPr>
        <p:blipFill rotWithShape="1">
          <a:blip r:embed="rId3"/>
          <a:srcRect t="8272"/>
          <a:stretch/>
        </p:blipFill>
        <p:spPr>
          <a:xfrm>
            <a:off x="630000" y="1553502"/>
            <a:ext cx="7884000" cy="4971842"/>
          </a:xfrm>
          <a:prstGeom prst="rect">
            <a:avLst/>
          </a:prstGeom>
        </p:spPr>
      </p:pic>
      <p:sp>
        <p:nvSpPr>
          <p:cNvPr id="9" name="Rectangle 3">
            <a:extLst>
              <a:ext uri="{FF2B5EF4-FFF2-40B4-BE49-F238E27FC236}">
                <a16:creationId xmlns:a16="http://schemas.microsoft.com/office/drawing/2014/main" id="{C6E5CF63-3E67-405B-9068-649746EF74BC}"/>
              </a:ext>
            </a:extLst>
          </p:cNvPr>
          <p:cNvSpPr txBox="1">
            <a:spLocks noChangeArrowheads="1"/>
          </p:cNvSpPr>
          <p:nvPr/>
        </p:nvSpPr>
        <p:spPr bwMode="auto">
          <a:xfrm>
            <a:off x="252000" y="756000"/>
            <a:ext cx="8458200" cy="580865"/>
          </a:xfrm>
          <a:prstGeom prst="rect">
            <a:avLst/>
          </a:prstGeom>
        </p:spPr>
        <p:txBody>
          <a:bodyPr>
            <a:spAutoFit/>
          </a:bodyPr>
          <a:lstStyle>
            <a:defPPr>
              <a:defRPr lang="zh-CN"/>
            </a:defPPr>
            <a:lvl1pPr marL="360000" indent="-360000" algn="just" defTabSz="914400" eaLnBrk="1" fontAlgn="auto" latinLnBrk="0" hangingPunct="1">
              <a:lnSpc>
                <a:spcPct val="150000"/>
              </a:lnSpc>
              <a:spcBef>
                <a:spcPts val="600"/>
              </a:spcBef>
              <a:spcAft>
                <a:spcPts val="0"/>
              </a:spcAft>
              <a:buClr>
                <a:srgbClr val="FF6600"/>
              </a:buClr>
              <a:buSzPct val="80000"/>
              <a:buFont typeface="Wingdings" panose="05000000000000000000" pitchFamily="2" charset="2"/>
              <a:buChar char="l"/>
              <a:defRPr kumimoji="0">
                <a:solidFill>
                  <a:schemeClr val="tx1">
                    <a:lumMod val="85000"/>
                    <a:lumOff val="15000"/>
                  </a:schemeClr>
                </a:solidFill>
                <a:latin typeface="+mn-lt"/>
                <a:ea typeface="+mn-ea"/>
                <a:cs typeface="+mn-ea"/>
              </a:defRPr>
            </a:lvl1pPr>
            <a:lvl2pPr marL="685800" lvl="1" indent="-228600" defTabSz="914400" eaLnBrk="1" fontAlgn="auto" latinLnBrk="0" hangingPunct="1">
              <a:lnSpc>
                <a:spcPct val="150000"/>
              </a:lnSpc>
              <a:spcBef>
                <a:spcPts val="600"/>
              </a:spcBef>
              <a:spcAft>
                <a:spcPts val="0"/>
              </a:spcAft>
              <a:buClr>
                <a:srgbClr val="FF6600"/>
              </a:buClr>
              <a:buSzPct val="60000"/>
              <a:buFont typeface="Wingdings" panose="05000000000000000000" pitchFamily="2" charset="2"/>
              <a:buChar char="l"/>
              <a:defRPr kumimoji="0" sz="2200">
                <a:latin typeface="+mn-lt"/>
                <a:ea typeface="+mn-ea"/>
              </a:defRPr>
            </a:lvl2pPr>
            <a:lvl3pPr marL="1143000" lvl="2" indent="-228600" defTabSz="914400" eaLnBrk="1" fontAlgn="auto" latinLnBrk="0" hangingPunct="1">
              <a:lnSpc>
                <a:spcPct val="150000"/>
              </a:lnSpc>
              <a:spcBef>
                <a:spcPts val="600"/>
              </a:spcBef>
              <a:spcAft>
                <a:spcPts val="0"/>
              </a:spcAft>
              <a:buClr>
                <a:srgbClr val="FF6600"/>
              </a:buClr>
              <a:buFont typeface="Arial" panose="020B0604020202020204" pitchFamily="34" charset="0"/>
              <a:buChar char="•"/>
              <a:defRPr kumimoji="0"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Times New Roman" panose="02020603050405020304" pitchFamily="18" charset="0"/>
              </a:rPr>
              <a:t>数据不平衡问题</a:t>
            </a:r>
          </a:p>
        </p:txBody>
      </p:sp>
      <p:sp>
        <p:nvSpPr>
          <p:cNvPr id="10" name="Rectangle 2">
            <a:extLst>
              <a:ext uri="{FF2B5EF4-FFF2-40B4-BE49-F238E27FC236}">
                <a16:creationId xmlns:a16="http://schemas.microsoft.com/office/drawing/2014/main" id="{7B3B8A02-45C9-4D0F-8AE2-D6E21E613BB5}"/>
              </a:ext>
            </a:extLst>
          </p:cNvPr>
          <p:cNvSpPr txBox="1">
            <a:spLocks noChangeArrowheads="1"/>
          </p:cNvSpPr>
          <p:nvPr/>
        </p:nvSpPr>
        <p:spPr>
          <a:xfrm>
            <a:off x="756000" y="108000"/>
            <a:ext cx="73914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kumimoji="0"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 Imbalanced Data Mining </a:t>
            </a:r>
            <a:endParaRPr kumimoji="0"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451346305"/>
      </p:ext>
    </p:extLst>
  </p:cSld>
  <p:clrMapOvr>
    <a:masterClrMapping/>
  </p:clrMapOvr>
  <p:transition spd="med">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a:extLst>
              <a:ext uri="{FF2B5EF4-FFF2-40B4-BE49-F238E27FC236}">
                <a16:creationId xmlns:a16="http://schemas.microsoft.com/office/drawing/2014/main" id="{4EE7707B-0285-4477-80CB-685C2E9E42CB}"/>
              </a:ext>
            </a:extLst>
          </p:cNvPr>
          <p:cNvSpPr>
            <a:spLocks noGrp="1" noChangeArrowheads="1"/>
          </p:cNvSpPr>
          <p:nvPr>
            <p:ph type="title" idx="4294967295"/>
          </p:nvPr>
        </p:nvSpPr>
        <p:spPr>
          <a:xfrm>
            <a:off x="756000" y="108000"/>
            <a:ext cx="73914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抽样的方法</a:t>
            </a:r>
          </a:p>
        </p:txBody>
      </p:sp>
      <p:sp>
        <p:nvSpPr>
          <p:cNvPr id="25606" name="Rectangle 3">
            <a:extLst>
              <a:ext uri="{FF2B5EF4-FFF2-40B4-BE49-F238E27FC236}">
                <a16:creationId xmlns:a16="http://schemas.microsoft.com/office/drawing/2014/main" id="{EE078EC8-9939-4673-B232-51F6EE2A14D4}"/>
              </a:ext>
            </a:extLst>
          </p:cNvPr>
          <p:cNvSpPr>
            <a:spLocks noGrp="1" noChangeArrowheads="1"/>
          </p:cNvSpPr>
          <p:nvPr>
            <p:ph type="body" idx="4294967295"/>
          </p:nvPr>
        </p:nvSpPr>
        <p:spPr>
          <a:xfrm>
            <a:off x="252000" y="756000"/>
            <a:ext cx="8640000" cy="5972019"/>
          </a:xfrm>
          <a:prstGeom prst="rect">
            <a:avLst/>
          </a:prstGeom>
        </p:spPr>
        <p:txBody>
          <a:bodyPr>
            <a:spAutoFit/>
          </a:bodyPr>
          <a:lstStyle/>
          <a:p>
            <a:pPr marL="360000" indent="-360000" algn="just">
              <a:lnSpc>
                <a:spcPct val="135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基于抽样的方法 </a:t>
            </a:r>
          </a:p>
          <a:p>
            <a:pPr lvl="1">
              <a:lnSpc>
                <a:spcPct val="135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考虑一</a:t>
            </a:r>
            <a:r>
              <a:rPr lang="zh-CN" altLang="en-US" sz="2200">
                <a:sym typeface="Times New Roman" panose="02020603050405020304" pitchFamily="18" charset="0"/>
              </a:rPr>
              <a:t>个包含</a:t>
            </a:r>
            <a:r>
              <a:rPr lang="en-US" altLang="zh-CN" sz="2200" dirty="0">
                <a:sym typeface="Times New Roman" panose="02020603050405020304" pitchFamily="18" charset="0"/>
              </a:rPr>
              <a:t>100</a:t>
            </a:r>
            <a:r>
              <a:rPr lang="zh-CN" altLang="en-US" sz="2200" dirty="0">
                <a:sym typeface="Times New Roman" panose="02020603050405020304" pitchFamily="18" charset="0"/>
              </a:rPr>
              <a:t>个正</a:t>
            </a:r>
            <a:r>
              <a:rPr lang="zh-CN" altLang="en-US" sz="2200">
                <a:sym typeface="Times New Roman" panose="02020603050405020304" pitchFamily="18" charset="0"/>
              </a:rPr>
              <a:t>样本和</a:t>
            </a:r>
            <a:r>
              <a:rPr lang="en-US" altLang="zh-CN" sz="2200" dirty="0">
                <a:sym typeface="Times New Roman" panose="02020603050405020304" pitchFamily="18" charset="0"/>
              </a:rPr>
              <a:t>1000</a:t>
            </a:r>
            <a:r>
              <a:rPr lang="zh-CN" altLang="en-US" sz="2200" dirty="0">
                <a:sym typeface="Times New Roman" panose="02020603050405020304" pitchFamily="18" charset="0"/>
              </a:rPr>
              <a:t>个负样本的数据集 </a:t>
            </a:r>
          </a:p>
          <a:p>
            <a:pPr lvl="1">
              <a:lnSpc>
                <a:spcPct val="135000"/>
              </a:lnSpc>
              <a:spcBef>
                <a:spcPts val="600"/>
              </a:spcBef>
              <a:buClr>
                <a:srgbClr val="FF6600"/>
              </a:buClr>
              <a:buSzPct val="60000"/>
              <a:buFont typeface="Wingdings" panose="05000000000000000000" pitchFamily="2" charset="2"/>
              <a:buChar char="l"/>
            </a:pPr>
            <a:r>
              <a:rPr lang="en-US" altLang="zh-CN" sz="2200" b="1" dirty="0">
                <a:sym typeface="Times New Roman" panose="02020603050405020304" pitchFamily="18" charset="0"/>
              </a:rPr>
              <a:t>Oversampling </a:t>
            </a:r>
            <a:r>
              <a:rPr lang="zh-CN" altLang="en-US" sz="2200" b="1">
                <a:sym typeface="Times New Roman" panose="02020603050405020304" pitchFamily="18" charset="0"/>
              </a:rPr>
              <a:t>过采样</a:t>
            </a:r>
            <a:endParaRPr lang="en-US" altLang="zh-CN" sz="2200" b="1" dirty="0">
              <a:sym typeface="Times New Roman" panose="02020603050405020304" pitchFamily="18" charset="0"/>
            </a:endParaRPr>
          </a:p>
          <a:p>
            <a:pPr lvl="2">
              <a:lnSpc>
                <a:spcPct val="135000"/>
              </a:lnSpc>
              <a:spcBef>
                <a:spcPts val="600"/>
              </a:spcBef>
              <a:buClr>
                <a:srgbClr val="FF6600"/>
              </a:buClr>
            </a:pPr>
            <a:r>
              <a:rPr lang="zh-CN" altLang="en-US" dirty="0">
                <a:sym typeface="Times New Roman" panose="02020603050405020304" pitchFamily="18" charset="0"/>
              </a:rPr>
              <a:t>复制</a:t>
            </a:r>
            <a:r>
              <a:rPr lang="zh-CN" altLang="en-US">
                <a:sym typeface="Times New Roman" panose="02020603050405020304" pitchFamily="18" charset="0"/>
              </a:rPr>
              <a:t>正样本</a:t>
            </a:r>
            <a:r>
              <a:rPr lang="en-US" altLang="zh-CN" dirty="0">
                <a:sym typeface="Times New Roman" panose="02020603050405020304" pitchFamily="18" charset="0"/>
              </a:rPr>
              <a:t>, </a:t>
            </a:r>
            <a:r>
              <a:rPr lang="zh-CN" altLang="en-US" dirty="0">
                <a:sym typeface="Times New Roman" panose="02020603050405020304" pitchFamily="18" charset="0"/>
              </a:rPr>
              <a:t>直到训练集中正样本和负样本一样多 </a:t>
            </a:r>
          </a:p>
          <a:p>
            <a:pPr lvl="2">
              <a:lnSpc>
                <a:spcPct val="135000"/>
              </a:lnSpc>
              <a:spcBef>
                <a:spcPts val="600"/>
              </a:spcBef>
              <a:buClr>
                <a:srgbClr val="FF6600"/>
              </a:buClr>
            </a:pPr>
            <a:r>
              <a:rPr lang="zh-CN" altLang="en-US" dirty="0">
                <a:sym typeface="Times New Roman" panose="02020603050405020304" pitchFamily="18" charset="0"/>
              </a:rPr>
              <a:t>可能导致模型过分拟合，因为一些噪声样本也可能被</a:t>
            </a:r>
            <a:r>
              <a:rPr lang="zh-CN" altLang="en-US">
                <a:sym typeface="Times New Roman" panose="02020603050405020304" pitchFamily="18" charset="0"/>
              </a:rPr>
              <a:t>复制多次</a:t>
            </a:r>
            <a:endParaRPr lang="en-US" altLang="zh-CN" dirty="0">
              <a:sym typeface="Times New Roman" panose="02020603050405020304" pitchFamily="18" charset="0"/>
            </a:endParaRPr>
          </a:p>
          <a:p>
            <a:pPr lvl="1">
              <a:lnSpc>
                <a:spcPct val="135000"/>
              </a:lnSpc>
              <a:spcBef>
                <a:spcPts val="600"/>
              </a:spcBef>
              <a:buClr>
                <a:srgbClr val="FF6600"/>
              </a:buClr>
              <a:buSzPct val="60000"/>
              <a:buFont typeface="Wingdings" panose="05000000000000000000" pitchFamily="2" charset="2"/>
              <a:buChar char="l"/>
            </a:pPr>
            <a:r>
              <a:rPr lang="en-US" altLang="zh-CN" sz="2200" b="1" dirty="0" err="1">
                <a:sym typeface="Times New Roman" panose="02020603050405020304" pitchFamily="18" charset="0"/>
              </a:rPr>
              <a:t>Undersampling</a:t>
            </a:r>
            <a:r>
              <a:rPr lang="zh-CN" altLang="en-US" sz="2200" b="1">
                <a:sym typeface="Times New Roman" panose="02020603050405020304" pitchFamily="18" charset="0"/>
              </a:rPr>
              <a:t>欠采样</a:t>
            </a:r>
            <a:endParaRPr lang="en-US" altLang="zh-CN" sz="2200" b="1" dirty="0">
              <a:sym typeface="Times New Roman" panose="02020603050405020304" pitchFamily="18" charset="0"/>
            </a:endParaRPr>
          </a:p>
          <a:p>
            <a:pPr lvl="2">
              <a:lnSpc>
                <a:spcPct val="135000"/>
              </a:lnSpc>
              <a:spcBef>
                <a:spcPts val="600"/>
              </a:spcBef>
              <a:buClr>
                <a:srgbClr val="FF6600"/>
              </a:buClr>
            </a:pPr>
            <a:r>
              <a:rPr lang="zh-CN" altLang="en-US">
                <a:sym typeface="Times New Roman" panose="02020603050405020304" pitchFamily="18" charset="0"/>
              </a:rPr>
              <a:t>随机抽取</a:t>
            </a:r>
            <a:r>
              <a:rPr lang="en-US" altLang="zh-CN" dirty="0">
                <a:sym typeface="Times New Roman" panose="02020603050405020304" pitchFamily="18" charset="0"/>
              </a:rPr>
              <a:t>100</a:t>
            </a:r>
            <a:r>
              <a:rPr lang="zh-CN" altLang="en-US" dirty="0">
                <a:sym typeface="Times New Roman" panose="02020603050405020304" pitchFamily="18" charset="0"/>
              </a:rPr>
              <a:t>个</a:t>
            </a:r>
            <a:r>
              <a:rPr lang="zh-CN" altLang="en-US">
                <a:sym typeface="Times New Roman" panose="02020603050405020304" pitchFamily="18" charset="0"/>
              </a:rPr>
              <a:t>负样本</a:t>
            </a:r>
            <a:r>
              <a:rPr lang="en-US" altLang="zh-CN" dirty="0">
                <a:sym typeface="Times New Roman" panose="02020603050405020304" pitchFamily="18" charset="0"/>
              </a:rPr>
              <a:t>, </a:t>
            </a:r>
            <a:r>
              <a:rPr lang="zh-CN" altLang="en-US" dirty="0">
                <a:sym typeface="Times New Roman" panose="02020603050405020304" pitchFamily="18" charset="0"/>
              </a:rPr>
              <a:t>与所有的正样本一起形成训练集  </a:t>
            </a:r>
          </a:p>
          <a:p>
            <a:pPr lvl="2">
              <a:lnSpc>
                <a:spcPct val="135000"/>
              </a:lnSpc>
              <a:spcBef>
                <a:spcPts val="600"/>
              </a:spcBef>
              <a:buClr>
                <a:srgbClr val="FF6600"/>
              </a:buClr>
            </a:pPr>
            <a:r>
              <a:rPr lang="zh-CN" altLang="en-US">
                <a:sym typeface="Times New Roman" panose="02020603050405020304" pitchFamily="18" charset="0"/>
              </a:rPr>
              <a:t>问题</a:t>
            </a:r>
            <a:r>
              <a:rPr lang="en-US" altLang="zh-CN" dirty="0">
                <a:sym typeface="Times New Roman" panose="02020603050405020304" pitchFamily="18" charset="0"/>
              </a:rPr>
              <a:t>: </a:t>
            </a:r>
            <a:r>
              <a:rPr lang="zh-CN" altLang="en-US" dirty="0">
                <a:sym typeface="Times New Roman" panose="02020603050405020304" pitchFamily="18" charset="0"/>
              </a:rPr>
              <a:t>一些有用的负样本可能没有选出来</a:t>
            </a:r>
            <a:r>
              <a:rPr lang="zh-CN" altLang="en-US">
                <a:sym typeface="Times New Roman" panose="02020603050405020304" pitchFamily="18" charset="0"/>
              </a:rPr>
              <a:t>用于训练</a:t>
            </a:r>
            <a:r>
              <a:rPr lang="en-US" altLang="zh-CN" dirty="0">
                <a:sym typeface="Times New Roman" panose="02020603050405020304" pitchFamily="18" charset="0"/>
              </a:rPr>
              <a:t>,  </a:t>
            </a:r>
            <a:r>
              <a:rPr lang="zh-CN" altLang="en-US" dirty="0">
                <a:sym typeface="Times New Roman" panose="02020603050405020304" pitchFamily="18" charset="0"/>
              </a:rPr>
              <a:t>因此导致一个不太优的模型</a:t>
            </a:r>
          </a:p>
          <a:p>
            <a:pPr lvl="2">
              <a:lnSpc>
                <a:spcPct val="135000"/>
              </a:lnSpc>
              <a:spcBef>
                <a:spcPts val="600"/>
              </a:spcBef>
              <a:buClr>
                <a:srgbClr val="FF6600"/>
              </a:buClr>
            </a:pPr>
            <a:r>
              <a:rPr lang="zh-CN" altLang="en-US" dirty="0">
                <a:sym typeface="Times New Roman" panose="02020603050405020304" pitchFamily="18" charset="0"/>
              </a:rPr>
              <a:t>解决问题的方法：多次执行不</a:t>
            </a:r>
            <a:r>
              <a:rPr lang="zh-CN" altLang="en-US">
                <a:sym typeface="Times New Roman" panose="02020603050405020304" pitchFamily="18" charset="0"/>
              </a:rPr>
              <a:t>充分抽样</a:t>
            </a:r>
            <a:r>
              <a:rPr lang="en-US" altLang="zh-CN" dirty="0">
                <a:sym typeface="Times New Roman" panose="02020603050405020304" pitchFamily="18" charset="0"/>
              </a:rPr>
              <a:t>, </a:t>
            </a:r>
            <a:r>
              <a:rPr lang="zh-CN" altLang="en-US" dirty="0">
                <a:sym typeface="Times New Roman" panose="02020603050405020304" pitchFamily="18" charset="0"/>
              </a:rPr>
              <a:t>并归纳类似于组合学习方法的多分类器 </a:t>
            </a:r>
          </a:p>
          <a:p>
            <a:pPr lvl="1">
              <a:lnSpc>
                <a:spcPct val="135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 </a:t>
            </a:r>
            <a:r>
              <a:rPr lang="en-US" altLang="zh-CN" sz="2200" b="1" dirty="0">
                <a:sym typeface="Times New Roman" panose="02020603050405020304" pitchFamily="18" charset="0"/>
              </a:rPr>
              <a:t>Oversampling </a:t>
            </a:r>
            <a:r>
              <a:rPr lang="en-US" altLang="zh-CN" sz="2200" b="1">
                <a:sym typeface="Times New Roman" panose="02020603050405020304" pitchFamily="18" charset="0"/>
              </a:rPr>
              <a:t>+ Undersampling</a:t>
            </a:r>
            <a:endParaRPr lang="en-US" altLang="zh-CN" sz="2200" b="1" dirty="0">
              <a:sym typeface="Times New Roman" panose="02020603050405020304" pitchFamily="18" charset="0"/>
            </a:endParaRPr>
          </a:p>
        </p:txBody>
      </p:sp>
    </p:spTree>
  </p:cSld>
  <p:clrMapOvr>
    <a:masterClrMapping/>
  </p:clrMapOvr>
  <p:transition spd="med">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201" r="47373" b="3272"/>
          <a:stretch/>
        </p:blipFill>
        <p:spPr bwMode="auto">
          <a:xfrm>
            <a:off x="1783812" y="2784684"/>
            <a:ext cx="5576377" cy="344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a:extLst>
              <a:ext uri="{FF2B5EF4-FFF2-40B4-BE49-F238E27FC236}">
                <a16:creationId xmlns:a16="http://schemas.microsoft.com/office/drawing/2014/main" id="{B9458913-E41A-4721-8B6A-3E61972A5C83}"/>
              </a:ext>
            </a:extLst>
          </p:cNvPr>
          <p:cNvSpPr txBox="1">
            <a:spLocks noChangeArrowheads="1"/>
          </p:cNvSpPr>
          <p:nvPr/>
        </p:nvSpPr>
        <p:spPr>
          <a:xfrm>
            <a:off x="756000" y="108000"/>
            <a:ext cx="73914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kumimoji="0"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 </a:t>
            </a:r>
            <a:r>
              <a:rPr kumimoji="0"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基于抽样的方法</a:t>
            </a:r>
            <a:endParaRPr kumimoji="0"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 name="Rectangle 3">
            <a:extLst>
              <a:ext uri="{FF2B5EF4-FFF2-40B4-BE49-F238E27FC236}">
                <a16:creationId xmlns:a16="http://schemas.microsoft.com/office/drawing/2014/main" id="{D02FE676-0F5E-46DC-9A98-086F12A44595}"/>
              </a:ext>
            </a:extLst>
          </p:cNvPr>
          <p:cNvSpPr txBox="1">
            <a:spLocks noChangeArrowheads="1"/>
          </p:cNvSpPr>
          <p:nvPr/>
        </p:nvSpPr>
        <p:spPr>
          <a:xfrm>
            <a:off x="252000" y="756000"/>
            <a:ext cx="8640000" cy="2066784"/>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auto">
              <a:lnSpc>
                <a:spcPct val="135000"/>
              </a:lnSpc>
              <a:spcBef>
                <a:spcPts val="600"/>
              </a:spcBef>
              <a:spcAft>
                <a:spcPts val="0"/>
              </a:spcAft>
              <a:buClr>
                <a:srgbClr val="FF6600"/>
              </a:buClr>
              <a:buSzPct val="80000"/>
              <a:buFont typeface="Wingdings" panose="05000000000000000000" pitchFamily="2" charset="2"/>
              <a:buChar char="l"/>
            </a:pPr>
            <a:r>
              <a:rPr kumimoji="0" lang="zh-CN" altLang="en-US" sz="2400">
                <a:solidFill>
                  <a:schemeClr val="tx1">
                    <a:lumMod val="85000"/>
                    <a:lumOff val="15000"/>
                  </a:schemeClr>
                </a:solidFill>
                <a:cs typeface="+mn-ea"/>
                <a:sym typeface="Times New Roman" panose="02020603050405020304" pitchFamily="18" charset="0"/>
              </a:rPr>
              <a:t>基于抽样的方法 </a:t>
            </a:r>
          </a:p>
          <a:p>
            <a:pPr lvl="1" fontAlgn="auto">
              <a:lnSpc>
                <a:spcPct val="135000"/>
              </a:lnSpc>
              <a:spcBef>
                <a:spcPts val="600"/>
              </a:spcBef>
              <a:spcAft>
                <a:spcPts val="0"/>
              </a:spcAft>
              <a:buClr>
                <a:srgbClr val="FF6600"/>
              </a:buClr>
              <a:buSzPct val="60000"/>
              <a:buFont typeface="Wingdings" panose="05000000000000000000" pitchFamily="2" charset="2"/>
              <a:buChar char="l"/>
            </a:pPr>
            <a:r>
              <a:rPr kumimoji="0" lang="en-US" altLang="zh-CN" sz="2200" b="1">
                <a:solidFill>
                  <a:srgbClr val="FF6600"/>
                </a:solidFill>
                <a:sym typeface="Times New Roman" panose="02020603050405020304" pitchFamily="18" charset="0"/>
              </a:rPr>
              <a:t>Oversampling </a:t>
            </a:r>
            <a:r>
              <a:rPr kumimoji="0" lang="zh-CN" altLang="en-US" sz="2200" b="1">
                <a:solidFill>
                  <a:srgbClr val="FF6600"/>
                </a:solidFill>
                <a:sym typeface="Times New Roman" panose="02020603050405020304" pitchFamily="18" charset="0"/>
              </a:rPr>
              <a:t>过采样</a:t>
            </a:r>
            <a:endParaRPr kumimoji="0" lang="en-US" altLang="zh-CN" sz="2200" b="1">
              <a:solidFill>
                <a:srgbClr val="FF6600"/>
              </a:solidFill>
              <a:sym typeface="Times New Roman" panose="02020603050405020304" pitchFamily="18" charset="0"/>
            </a:endParaRPr>
          </a:p>
          <a:p>
            <a:pPr lvl="2" fontAlgn="auto">
              <a:lnSpc>
                <a:spcPct val="135000"/>
              </a:lnSpc>
              <a:spcBef>
                <a:spcPts val="600"/>
              </a:spcBef>
              <a:spcAft>
                <a:spcPts val="0"/>
              </a:spcAft>
              <a:buClr>
                <a:srgbClr val="FF6600"/>
              </a:buClr>
            </a:pPr>
            <a:r>
              <a:rPr kumimoji="0" lang="zh-CN" altLang="en-US">
                <a:solidFill>
                  <a:srgbClr val="FF6600"/>
                </a:solidFill>
                <a:sym typeface="Times New Roman" panose="02020603050405020304" pitchFamily="18" charset="0"/>
              </a:rPr>
              <a:t>复制正样本</a:t>
            </a:r>
            <a:r>
              <a:rPr kumimoji="0" lang="en-US" altLang="zh-CN">
                <a:solidFill>
                  <a:srgbClr val="FF6600"/>
                </a:solidFill>
                <a:sym typeface="Times New Roman" panose="02020603050405020304" pitchFamily="18" charset="0"/>
              </a:rPr>
              <a:t>, </a:t>
            </a:r>
            <a:r>
              <a:rPr kumimoji="0" lang="zh-CN" altLang="en-US">
                <a:solidFill>
                  <a:srgbClr val="FF6600"/>
                </a:solidFill>
                <a:sym typeface="Times New Roman" panose="02020603050405020304" pitchFamily="18" charset="0"/>
              </a:rPr>
              <a:t>直到训练集中正样本和负样本一样多 </a:t>
            </a:r>
          </a:p>
          <a:p>
            <a:pPr lvl="2" fontAlgn="auto">
              <a:lnSpc>
                <a:spcPct val="135000"/>
              </a:lnSpc>
              <a:spcBef>
                <a:spcPts val="600"/>
              </a:spcBef>
              <a:spcAft>
                <a:spcPts val="0"/>
              </a:spcAft>
              <a:buClr>
                <a:srgbClr val="FF6600"/>
              </a:buClr>
            </a:pPr>
            <a:r>
              <a:rPr kumimoji="0" lang="zh-CN" altLang="en-US">
                <a:solidFill>
                  <a:srgbClr val="FF6600"/>
                </a:solidFill>
                <a:sym typeface="Times New Roman" panose="02020603050405020304" pitchFamily="18" charset="0"/>
              </a:rPr>
              <a:t>可能导致模型过分拟合，因为一些噪声样本也可能被复制多次</a:t>
            </a:r>
            <a:endParaRPr kumimoji="0" lang="en-US" altLang="zh-CN">
              <a:solidFill>
                <a:srgbClr val="FF6600"/>
              </a:solidFill>
              <a:sym typeface="Times New Roman" panose="02020603050405020304" pitchFamily="18" charset="0"/>
            </a:endParaRPr>
          </a:p>
        </p:txBody>
      </p:sp>
      <p:sp>
        <p:nvSpPr>
          <p:cNvPr id="2" name="矩形 1">
            <a:extLst>
              <a:ext uri="{FF2B5EF4-FFF2-40B4-BE49-F238E27FC236}">
                <a16:creationId xmlns:a16="http://schemas.microsoft.com/office/drawing/2014/main" id="{48F38C99-6A36-43C3-B437-36BD78CEB1C6}"/>
              </a:ext>
            </a:extLst>
          </p:cNvPr>
          <p:cNvSpPr/>
          <p:nvPr/>
        </p:nvSpPr>
        <p:spPr>
          <a:xfrm>
            <a:off x="2899546" y="6343118"/>
            <a:ext cx="3344909" cy="400110"/>
          </a:xfrm>
          <a:prstGeom prst="rect">
            <a:avLst/>
          </a:prstGeom>
          <a:solidFill>
            <a:srgbClr val="13548C"/>
          </a:solidFill>
        </p:spPr>
        <p:txBody>
          <a:bodyPr wrap="square">
            <a:spAutoFit/>
          </a:bodyPr>
          <a:lstStyle/>
          <a:p>
            <a:pPr algn="ctr" eaLnBrk="1" fontAlgn="auto" hangingPunct="1">
              <a:spcBef>
                <a:spcPts val="600"/>
              </a:spcBef>
              <a:spcAft>
                <a:spcPts val="0"/>
              </a:spcAft>
              <a:buClr>
                <a:srgbClr val="FF6600"/>
              </a:buClr>
              <a:buSzPct val="80000"/>
            </a:pPr>
            <a:r>
              <a:rPr kumimoji="0" lang="zh-CN" altLang="en-US" sz="2000">
                <a:solidFill>
                  <a:schemeClr val="bg1"/>
                </a:solidFill>
                <a:latin typeface="+mn-lt"/>
                <a:ea typeface="+mn-ea"/>
                <a:cs typeface="+mn-ea"/>
                <a:sym typeface="Times New Roman" panose="02020603050405020304" pitchFamily="18" charset="0"/>
              </a:rPr>
              <a:t>噪声样本也可能被复制多次</a:t>
            </a:r>
            <a:endParaRPr kumimoji="0" lang="zh-CN" altLang="en-US" sz="2000">
              <a:solidFill>
                <a:schemeClr val="bg1"/>
              </a:solidFill>
              <a:latin typeface="+mn-lt"/>
              <a:ea typeface="+mn-ea"/>
              <a:cs typeface="+mn-ea"/>
            </a:endParaRPr>
          </a:p>
        </p:txBody>
      </p:sp>
    </p:spTree>
    <p:extLst>
      <p:ext uri="{BB962C8B-B14F-4D97-AF65-F5344CB8AC3E}">
        <p14:creationId xmlns:p14="http://schemas.microsoft.com/office/powerpoint/2010/main" val="988795146"/>
      </p:ext>
    </p:extLst>
  </p:cSld>
  <p:clrMapOvr>
    <a:masterClrMapping/>
  </p:clrMapOvr>
  <p:transition spd="med">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 r="50000" b="-4347"/>
          <a:stretch/>
        </p:blipFill>
        <p:spPr bwMode="auto">
          <a:xfrm>
            <a:off x="2755026" y="4005064"/>
            <a:ext cx="3633948" cy="234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a:extLst>
              <a:ext uri="{FF2B5EF4-FFF2-40B4-BE49-F238E27FC236}">
                <a16:creationId xmlns:a16="http://schemas.microsoft.com/office/drawing/2014/main" id="{14C117F3-300A-4903-B1B6-3B72FBB86CB8}"/>
              </a:ext>
            </a:extLst>
          </p:cNvPr>
          <p:cNvSpPr txBox="1">
            <a:spLocks noChangeArrowheads="1"/>
          </p:cNvSpPr>
          <p:nvPr/>
        </p:nvSpPr>
        <p:spPr>
          <a:xfrm>
            <a:off x="756000" y="108000"/>
            <a:ext cx="73914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kumimoji="0"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 </a:t>
            </a:r>
            <a:r>
              <a:rPr kumimoji="0"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基于抽样的方法</a:t>
            </a:r>
            <a:endParaRPr kumimoji="0"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 name="Rectangle 3">
            <a:extLst>
              <a:ext uri="{FF2B5EF4-FFF2-40B4-BE49-F238E27FC236}">
                <a16:creationId xmlns:a16="http://schemas.microsoft.com/office/drawing/2014/main" id="{31F704E6-4408-4336-BF29-330F44F88EB6}"/>
              </a:ext>
            </a:extLst>
          </p:cNvPr>
          <p:cNvSpPr txBox="1">
            <a:spLocks noChangeArrowheads="1"/>
          </p:cNvSpPr>
          <p:nvPr/>
        </p:nvSpPr>
        <p:spPr>
          <a:xfrm>
            <a:off x="252000" y="756000"/>
            <a:ext cx="8640000" cy="3390223"/>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auto">
              <a:lnSpc>
                <a:spcPct val="135000"/>
              </a:lnSpc>
              <a:spcBef>
                <a:spcPts val="600"/>
              </a:spcBef>
              <a:spcAft>
                <a:spcPts val="0"/>
              </a:spcAft>
              <a:buClr>
                <a:srgbClr val="FF6600"/>
              </a:buClr>
              <a:buSzPct val="80000"/>
              <a:buFont typeface="Wingdings" panose="05000000000000000000" pitchFamily="2" charset="2"/>
              <a:buChar char="l"/>
            </a:pPr>
            <a:r>
              <a:rPr kumimoji="0" lang="zh-CN" altLang="en-US" sz="2400">
                <a:solidFill>
                  <a:schemeClr val="tx1">
                    <a:lumMod val="85000"/>
                    <a:lumOff val="15000"/>
                  </a:schemeClr>
                </a:solidFill>
                <a:cs typeface="+mn-ea"/>
                <a:sym typeface="Times New Roman" panose="02020603050405020304" pitchFamily="18" charset="0"/>
              </a:rPr>
              <a:t>基于抽样的方法 </a:t>
            </a:r>
          </a:p>
          <a:p>
            <a:pPr lvl="1" fontAlgn="auto">
              <a:lnSpc>
                <a:spcPct val="135000"/>
              </a:lnSpc>
              <a:spcBef>
                <a:spcPts val="600"/>
              </a:spcBef>
              <a:spcAft>
                <a:spcPts val="0"/>
              </a:spcAft>
              <a:buClr>
                <a:srgbClr val="FF6600"/>
              </a:buClr>
              <a:buSzPct val="60000"/>
              <a:buFont typeface="Wingdings" panose="05000000000000000000" pitchFamily="2" charset="2"/>
              <a:buChar char="l"/>
            </a:pPr>
            <a:r>
              <a:rPr kumimoji="0" lang="en-US" altLang="zh-CN" sz="2200" b="1">
                <a:solidFill>
                  <a:srgbClr val="FF6600"/>
                </a:solidFill>
                <a:sym typeface="Times New Roman" panose="02020603050405020304" pitchFamily="18" charset="0"/>
              </a:rPr>
              <a:t>Undersampling</a:t>
            </a:r>
            <a:r>
              <a:rPr kumimoji="0" lang="zh-CN" altLang="en-US" sz="2200" b="1">
                <a:solidFill>
                  <a:srgbClr val="FF6600"/>
                </a:solidFill>
                <a:sym typeface="Times New Roman" panose="02020603050405020304" pitchFamily="18" charset="0"/>
              </a:rPr>
              <a:t>欠采样</a:t>
            </a:r>
            <a:endParaRPr kumimoji="0" lang="en-US" altLang="zh-CN" sz="2200" b="1">
              <a:solidFill>
                <a:srgbClr val="FF6600"/>
              </a:solidFill>
              <a:sym typeface="Times New Roman" panose="02020603050405020304" pitchFamily="18" charset="0"/>
            </a:endParaRPr>
          </a:p>
          <a:p>
            <a:pPr lvl="2" fontAlgn="auto">
              <a:lnSpc>
                <a:spcPct val="135000"/>
              </a:lnSpc>
              <a:spcBef>
                <a:spcPts val="600"/>
              </a:spcBef>
              <a:spcAft>
                <a:spcPts val="0"/>
              </a:spcAft>
              <a:buClr>
                <a:srgbClr val="FF6600"/>
              </a:buClr>
            </a:pPr>
            <a:r>
              <a:rPr kumimoji="0" lang="zh-CN" altLang="en-US">
                <a:solidFill>
                  <a:srgbClr val="FF6600"/>
                </a:solidFill>
                <a:sym typeface="Times New Roman" panose="02020603050405020304" pitchFamily="18" charset="0"/>
              </a:rPr>
              <a:t>随机抽取</a:t>
            </a:r>
            <a:r>
              <a:rPr kumimoji="0" lang="en-US" altLang="zh-CN">
                <a:solidFill>
                  <a:srgbClr val="FF6600"/>
                </a:solidFill>
                <a:sym typeface="Times New Roman" panose="02020603050405020304" pitchFamily="18" charset="0"/>
              </a:rPr>
              <a:t>100</a:t>
            </a:r>
            <a:r>
              <a:rPr kumimoji="0" lang="zh-CN" altLang="en-US">
                <a:solidFill>
                  <a:srgbClr val="FF6600"/>
                </a:solidFill>
                <a:sym typeface="Times New Roman" panose="02020603050405020304" pitchFamily="18" charset="0"/>
              </a:rPr>
              <a:t>个负样本</a:t>
            </a:r>
            <a:r>
              <a:rPr kumimoji="0" lang="en-US" altLang="zh-CN">
                <a:solidFill>
                  <a:srgbClr val="FF6600"/>
                </a:solidFill>
                <a:sym typeface="Times New Roman" panose="02020603050405020304" pitchFamily="18" charset="0"/>
              </a:rPr>
              <a:t>, </a:t>
            </a:r>
            <a:r>
              <a:rPr kumimoji="0" lang="zh-CN" altLang="en-US">
                <a:solidFill>
                  <a:srgbClr val="FF6600"/>
                </a:solidFill>
                <a:sym typeface="Times New Roman" panose="02020603050405020304" pitchFamily="18" charset="0"/>
              </a:rPr>
              <a:t>与所有的正样本一起形成训练集  </a:t>
            </a:r>
          </a:p>
          <a:p>
            <a:pPr lvl="2" fontAlgn="auto">
              <a:lnSpc>
                <a:spcPct val="135000"/>
              </a:lnSpc>
              <a:spcBef>
                <a:spcPts val="600"/>
              </a:spcBef>
              <a:spcAft>
                <a:spcPts val="0"/>
              </a:spcAft>
              <a:buClr>
                <a:srgbClr val="FF6600"/>
              </a:buClr>
            </a:pPr>
            <a:r>
              <a:rPr kumimoji="0" lang="zh-CN" altLang="en-US">
                <a:solidFill>
                  <a:srgbClr val="FF6600"/>
                </a:solidFill>
                <a:sym typeface="Times New Roman" panose="02020603050405020304" pitchFamily="18" charset="0"/>
              </a:rPr>
              <a:t>问题</a:t>
            </a:r>
            <a:r>
              <a:rPr kumimoji="0" lang="en-US" altLang="zh-CN">
                <a:solidFill>
                  <a:srgbClr val="FF6600"/>
                </a:solidFill>
                <a:sym typeface="Times New Roman" panose="02020603050405020304" pitchFamily="18" charset="0"/>
              </a:rPr>
              <a:t>: </a:t>
            </a:r>
            <a:r>
              <a:rPr kumimoji="0" lang="zh-CN" altLang="en-US">
                <a:solidFill>
                  <a:srgbClr val="FF6600"/>
                </a:solidFill>
                <a:sym typeface="Times New Roman" panose="02020603050405020304" pitchFamily="18" charset="0"/>
              </a:rPr>
              <a:t>一些有用的负样本可能没有选出来用于训练</a:t>
            </a:r>
            <a:r>
              <a:rPr kumimoji="0" lang="en-US" altLang="zh-CN">
                <a:solidFill>
                  <a:srgbClr val="FF6600"/>
                </a:solidFill>
                <a:sym typeface="Times New Roman" panose="02020603050405020304" pitchFamily="18" charset="0"/>
              </a:rPr>
              <a:t>,  </a:t>
            </a:r>
            <a:r>
              <a:rPr kumimoji="0" lang="zh-CN" altLang="en-US">
                <a:solidFill>
                  <a:srgbClr val="FF6600"/>
                </a:solidFill>
                <a:sym typeface="Times New Roman" panose="02020603050405020304" pitchFamily="18" charset="0"/>
              </a:rPr>
              <a:t>因此导致一个不太优的模型</a:t>
            </a:r>
          </a:p>
          <a:p>
            <a:pPr lvl="2" fontAlgn="auto">
              <a:lnSpc>
                <a:spcPct val="135000"/>
              </a:lnSpc>
              <a:spcBef>
                <a:spcPts val="600"/>
              </a:spcBef>
              <a:spcAft>
                <a:spcPts val="0"/>
              </a:spcAft>
              <a:buClr>
                <a:srgbClr val="FF6600"/>
              </a:buClr>
            </a:pPr>
            <a:r>
              <a:rPr kumimoji="0" lang="zh-CN" altLang="en-US">
                <a:solidFill>
                  <a:srgbClr val="FF6600"/>
                </a:solidFill>
                <a:sym typeface="Times New Roman" panose="02020603050405020304" pitchFamily="18" charset="0"/>
              </a:rPr>
              <a:t>解决问题的方法：多次执行不充分抽样</a:t>
            </a:r>
            <a:r>
              <a:rPr kumimoji="0" lang="en-US" altLang="zh-CN">
                <a:solidFill>
                  <a:srgbClr val="FF6600"/>
                </a:solidFill>
                <a:sym typeface="Times New Roman" panose="02020603050405020304" pitchFamily="18" charset="0"/>
              </a:rPr>
              <a:t>, </a:t>
            </a:r>
            <a:r>
              <a:rPr kumimoji="0" lang="zh-CN" altLang="en-US">
                <a:solidFill>
                  <a:srgbClr val="FF6600"/>
                </a:solidFill>
                <a:sym typeface="Times New Roman" panose="02020603050405020304" pitchFamily="18" charset="0"/>
              </a:rPr>
              <a:t>并归纳类似于组合学习方法的多分类器 </a:t>
            </a:r>
          </a:p>
        </p:txBody>
      </p:sp>
      <p:sp>
        <p:nvSpPr>
          <p:cNvPr id="11" name="矩形 10">
            <a:extLst>
              <a:ext uri="{FF2B5EF4-FFF2-40B4-BE49-F238E27FC236}">
                <a16:creationId xmlns:a16="http://schemas.microsoft.com/office/drawing/2014/main" id="{C0D05D6A-DF9F-4456-9173-F7D3F9E9E6B0}"/>
              </a:ext>
            </a:extLst>
          </p:cNvPr>
          <p:cNvSpPr/>
          <p:nvPr/>
        </p:nvSpPr>
        <p:spPr>
          <a:xfrm>
            <a:off x="2411760" y="6343118"/>
            <a:ext cx="4840806" cy="400110"/>
          </a:xfrm>
          <a:prstGeom prst="rect">
            <a:avLst/>
          </a:prstGeom>
          <a:solidFill>
            <a:srgbClr val="13548C"/>
          </a:solidFill>
        </p:spPr>
        <p:txBody>
          <a:bodyPr wrap="square">
            <a:spAutoFit/>
          </a:bodyPr>
          <a:lstStyle/>
          <a:p>
            <a:pPr algn="ctr" eaLnBrk="1" fontAlgn="auto" hangingPunct="1">
              <a:spcBef>
                <a:spcPts val="600"/>
              </a:spcBef>
              <a:spcAft>
                <a:spcPts val="0"/>
              </a:spcAft>
              <a:buClr>
                <a:srgbClr val="FF6600"/>
              </a:buClr>
              <a:buSzPct val="80000"/>
            </a:pPr>
            <a:r>
              <a:rPr kumimoji="0" lang="zh-CN" altLang="en-US" sz="2000">
                <a:solidFill>
                  <a:schemeClr val="bg1"/>
                </a:solidFill>
                <a:latin typeface="+mn-lt"/>
                <a:ea typeface="+mn-ea"/>
                <a:cs typeface="+mn-ea"/>
                <a:sym typeface="Times New Roman" panose="02020603050405020304" pitchFamily="18" charset="0"/>
              </a:rPr>
              <a:t>有用的负样本可能没有选出来用于训练</a:t>
            </a:r>
            <a:endParaRPr kumimoji="0" lang="zh-CN" altLang="en-US" sz="2000">
              <a:solidFill>
                <a:schemeClr val="bg1"/>
              </a:solidFill>
              <a:latin typeface="+mn-lt"/>
              <a:ea typeface="+mn-ea"/>
              <a:cs typeface="+mn-ea"/>
            </a:endParaRPr>
          </a:p>
        </p:txBody>
      </p:sp>
    </p:spTree>
    <p:extLst>
      <p:ext uri="{BB962C8B-B14F-4D97-AF65-F5344CB8AC3E}">
        <p14:creationId xmlns:p14="http://schemas.microsoft.com/office/powerpoint/2010/main" val="4282599711"/>
      </p:ext>
    </p:extLst>
  </p:cSld>
  <p:clrMapOvr>
    <a:masterClrMapping/>
  </p:clrMapOvr>
  <p:transition spd="med">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a:extLst>
              <a:ext uri="{FF2B5EF4-FFF2-40B4-BE49-F238E27FC236}">
                <a16:creationId xmlns:a16="http://schemas.microsoft.com/office/drawing/2014/main" id="{EE078EC8-9939-4673-B232-51F6EE2A14D4}"/>
              </a:ext>
            </a:extLst>
          </p:cNvPr>
          <p:cNvSpPr>
            <a:spLocks noGrp="1" noChangeArrowheads="1"/>
          </p:cNvSpPr>
          <p:nvPr>
            <p:ph type="body" idx="4294967295"/>
          </p:nvPr>
        </p:nvSpPr>
        <p:spPr>
          <a:xfrm>
            <a:off x="252000" y="756000"/>
            <a:ext cx="8640000" cy="5972019"/>
          </a:xfrm>
          <a:prstGeom prst="rect">
            <a:avLst/>
          </a:prstGeom>
        </p:spPr>
        <p:txBody>
          <a:bodyPr>
            <a:spAutoFit/>
          </a:bodyPr>
          <a:lstStyle/>
          <a:p>
            <a:pPr marL="360000" indent="-360000" algn="just">
              <a:lnSpc>
                <a:spcPct val="135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基于抽样的方法 </a:t>
            </a:r>
          </a:p>
          <a:p>
            <a:pPr lvl="1">
              <a:lnSpc>
                <a:spcPct val="135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考虑一</a:t>
            </a:r>
            <a:r>
              <a:rPr lang="zh-CN" altLang="en-US" sz="2200">
                <a:sym typeface="Times New Roman" panose="02020603050405020304" pitchFamily="18" charset="0"/>
              </a:rPr>
              <a:t>个包含</a:t>
            </a:r>
            <a:r>
              <a:rPr lang="en-US" altLang="zh-CN" sz="2200" dirty="0">
                <a:sym typeface="Times New Roman" panose="02020603050405020304" pitchFamily="18" charset="0"/>
              </a:rPr>
              <a:t>100</a:t>
            </a:r>
            <a:r>
              <a:rPr lang="zh-CN" altLang="en-US" sz="2200" dirty="0">
                <a:sym typeface="Times New Roman" panose="02020603050405020304" pitchFamily="18" charset="0"/>
              </a:rPr>
              <a:t>个正</a:t>
            </a:r>
            <a:r>
              <a:rPr lang="zh-CN" altLang="en-US" sz="2200">
                <a:sym typeface="Times New Roman" panose="02020603050405020304" pitchFamily="18" charset="0"/>
              </a:rPr>
              <a:t>样本和</a:t>
            </a:r>
            <a:r>
              <a:rPr lang="en-US" altLang="zh-CN" sz="2200" dirty="0">
                <a:sym typeface="Times New Roman" panose="02020603050405020304" pitchFamily="18" charset="0"/>
              </a:rPr>
              <a:t>1000</a:t>
            </a:r>
            <a:r>
              <a:rPr lang="zh-CN" altLang="en-US" sz="2200" dirty="0">
                <a:sym typeface="Times New Roman" panose="02020603050405020304" pitchFamily="18" charset="0"/>
              </a:rPr>
              <a:t>个负样本的数据集 </a:t>
            </a:r>
          </a:p>
          <a:p>
            <a:pPr lvl="1">
              <a:lnSpc>
                <a:spcPct val="135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Oversampling </a:t>
            </a:r>
            <a:r>
              <a:rPr lang="zh-CN" altLang="en-US" sz="2200">
                <a:sym typeface="Times New Roman" panose="02020603050405020304" pitchFamily="18" charset="0"/>
              </a:rPr>
              <a:t>过采样</a:t>
            </a:r>
            <a:endParaRPr lang="en-US" altLang="zh-CN" sz="2200" dirty="0">
              <a:sym typeface="Times New Roman" panose="02020603050405020304" pitchFamily="18" charset="0"/>
            </a:endParaRPr>
          </a:p>
          <a:p>
            <a:pPr lvl="2">
              <a:lnSpc>
                <a:spcPct val="135000"/>
              </a:lnSpc>
              <a:spcBef>
                <a:spcPts val="600"/>
              </a:spcBef>
              <a:buClr>
                <a:srgbClr val="FF6600"/>
              </a:buClr>
            </a:pPr>
            <a:r>
              <a:rPr lang="zh-CN" altLang="en-US" dirty="0">
                <a:sym typeface="Times New Roman" panose="02020603050405020304" pitchFamily="18" charset="0"/>
              </a:rPr>
              <a:t>复制</a:t>
            </a:r>
            <a:r>
              <a:rPr lang="zh-CN" altLang="en-US">
                <a:sym typeface="Times New Roman" panose="02020603050405020304" pitchFamily="18" charset="0"/>
              </a:rPr>
              <a:t>正样本</a:t>
            </a:r>
            <a:r>
              <a:rPr lang="en-US" altLang="zh-CN" dirty="0">
                <a:sym typeface="Times New Roman" panose="02020603050405020304" pitchFamily="18" charset="0"/>
              </a:rPr>
              <a:t>, </a:t>
            </a:r>
            <a:r>
              <a:rPr lang="zh-CN" altLang="en-US" dirty="0">
                <a:sym typeface="Times New Roman" panose="02020603050405020304" pitchFamily="18" charset="0"/>
              </a:rPr>
              <a:t>直到训练集中正样本和负样本一样多 </a:t>
            </a:r>
          </a:p>
          <a:p>
            <a:pPr lvl="2">
              <a:lnSpc>
                <a:spcPct val="135000"/>
              </a:lnSpc>
              <a:spcBef>
                <a:spcPts val="600"/>
              </a:spcBef>
              <a:buClr>
                <a:srgbClr val="FF6600"/>
              </a:buClr>
            </a:pPr>
            <a:r>
              <a:rPr lang="zh-CN" altLang="en-US" dirty="0">
                <a:sym typeface="Times New Roman" panose="02020603050405020304" pitchFamily="18" charset="0"/>
              </a:rPr>
              <a:t>可能导致模型过分拟合，因为一些噪声样本也可能被</a:t>
            </a:r>
            <a:r>
              <a:rPr lang="zh-CN" altLang="en-US">
                <a:sym typeface="Times New Roman" panose="02020603050405020304" pitchFamily="18" charset="0"/>
              </a:rPr>
              <a:t>复制多次</a:t>
            </a:r>
            <a:endParaRPr lang="en-US" altLang="zh-CN" dirty="0">
              <a:sym typeface="Times New Roman" panose="02020603050405020304" pitchFamily="18" charset="0"/>
            </a:endParaRPr>
          </a:p>
          <a:p>
            <a:pPr lvl="1">
              <a:lnSpc>
                <a:spcPct val="135000"/>
              </a:lnSpc>
              <a:spcBef>
                <a:spcPts val="600"/>
              </a:spcBef>
              <a:buClr>
                <a:srgbClr val="FF6600"/>
              </a:buClr>
              <a:buSzPct val="60000"/>
              <a:buFont typeface="Wingdings" panose="05000000000000000000" pitchFamily="2" charset="2"/>
              <a:buChar char="l"/>
            </a:pPr>
            <a:r>
              <a:rPr lang="en-US" altLang="zh-CN" sz="2200" dirty="0" err="1">
                <a:sym typeface="Times New Roman" panose="02020603050405020304" pitchFamily="18" charset="0"/>
              </a:rPr>
              <a:t>Undersampling</a:t>
            </a:r>
            <a:r>
              <a:rPr lang="zh-CN" altLang="en-US" sz="2200">
                <a:sym typeface="Times New Roman" panose="02020603050405020304" pitchFamily="18" charset="0"/>
              </a:rPr>
              <a:t>欠采样</a:t>
            </a:r>
            <a:endParaRPr lang="en-US" altLang="zh-CN" sz="2200" dirty="0">
              <a:sym typeface="Times New Roman" panose="02020603050405020304" pitchFamily="18" charset="0"/>
            </a:endParaRPr>
          </a:p>
          <a:p>
            <a:pPr lvl="2">
              <a:lnSpc>
                <a:spcPct val="135000"/>
              </a:lnSpc>
              <a:spcBef>
                <a:spcPts val="600"/>
              </a:spcBef>
              <a:buClr>
                <a:srgbClr val="FF6600"/>
              </a:buClr>
            </a:pPr>
            <a:r>
              <a:rPr lang="zh-CN" altLang="en-US">
                <a:sym typeface="Times New Roman" panose="02020603050405020304" pitchFamily="18" charset="0"/>
              </a:rPr>
              <a:t>随机抽取</a:t>
            </a:r>
            <a:r>
              <a:rPr lang="en-US" altLang="zh-CN" dirty="0">
                <a:sym typeface="Times New Roman" panose="02020603050405020304" pitchFamily="18" charset="0"/>
              </a:rPr>
              <a:t>100</a:t>
            </a:r>
            <a:r>
              <a:rPr lang="zh-CN" altLang="en-US" dirty="0">
                <a:sym typeface="Times New Roman" panose="02020603050405020304" pitchFamily="18" charset="0"/>
              </a:rPr>
              <a:t>个</a:t>
            </a:r>
            <a:r>
              <a:rPr lang="zh-CN" altLang="en-US">
                <a:sym typeface="Times New Roman" panose="02020603050405020304" pitchFamily="18" charset="0"/>
              </a:rPr>
              <a:t>负样本</a:t>
            </a:r>
            <a:r>
              <a:rPr lang="en-US" altLang="zh-CN" dirty="0">
                <a:sym typeface="Times New Roman" panose="02020603050405020304" pitchFamily="18" charset="0"/>
              </a:rPr>
              <a:t>, </a:t>
            </a:r>
            <a:r>
              <a:rPr lang="zh-CN" altLang="en-US" dirty="0">
                <a:sym typeface="Times New Roman" panose="02020603050405020304" pitchFamily="18" charset="0"/>
              </a:rPr>
              <a:t>与所有的正样本一起形成训练集  </a:t>
            </a:r>
          </a:p>
          <a:p>
            <a:pPr lvl="2">
              <a:lnSpc>
                <a:spcPct val="135000"/>
              </a:lnSpc>
              <a:spcBef>
                <a:spcPts val="600"/>
              </a:spcBef>
              <a:buClr>
                <a:srgbClr val="FF6600"/>
              </a:buClr>
            </a:pPr>
            <a:r>
              <a:rPr lang="zh-CN" altLang="en-US">
                <a:sym typeface="Times New Roman" panose="02020603050405020304" pitchFamily="18" charset="0"/>
              </a:rPr>
              <a:t>问题</a:t>
            </a:r>
            <a:r>
              <a:rPr lang="en-US" altLang="zh-CN" dirty="0">
                <a:sym typeface="Times New Roman" panose="02020603050405020304" pitchFamily="18" charset="0"/>
              </a:rPr>
              <a:t>: </a:t>
            </a:r>
            <a:r>
              <a:rPr lang="zh-CN" altLang="en-US" dirty="0">
                <a:sym typeface="Times New Roman" panose="02020603050405020304" pitchFamily="18" charset="0"/>
              </a:rPr>
              <a:t>一些有用的负样本可能没有选出来</a:t>
            </a:r>
            <a:r>
              <a:rPr lang="zh-CN" altLang="en-US">
                <a:sym typeface="Times New Roman" panose="02020603050405020304" pitchFamily="18" charset="0"/>
              </a:rPr>
              <a:t>用于训练</a:t>
            </a:r>
            <a:r>
              <a:rPr lang="en-US" altLang="zh-CN" dirty="0">
                <a:sym typeface="Times New Roman" panose="02020603050405020304" pitchFamily="18" charset="0"/>
              </a:rPr>
              <a:t>,  </a:t>
            </a:r>
            <a:r>
              <a:rPr lang="zh-CN" altLang="en-US" dirty="0">
                <a:sym typeface="Times New Roman" panose="02020603050405020304" pitchFamily="18" charset="0"/>
              </a:rPr>
              <a:t>因此导致一个不太优的模型</a:t>
            </a:r>
          </a:p>
          <a:p>
            <a:pPr lvl="2">
              <a:lnSpc>
                <a:spcPct val="135000"/>
              </a:lnSpc>
              <a:spcBef>
                <a:spcPts val="600"/>
              </a:spcBef>
              <a:buClr>
                <a:srgbClr val="FF6600"/>
              </a:buClr>
            </a:pPr>
            <a:r>
              <a:rPr lang="zh-CN" altLang="en-US" dirty="0">
                <a:sym typeface="Times New Roman" panose="02020603050405020304" pitchFamily="18" charset="0"/>
              </a:rPr>
              <a:t>解决问题的方法：多次执行不</a:t>
            </a:r>
            <a:r>
              <a:rPr lang="zh-CN" altLang="en-US">
                <a:sym typeface="Times New Roman" panose="02020603050405020304" pitchFamily="18" charset="0"/>
              </a:rPr>
              <a:t>充分抽样</a:t>
            </a:r>
            <a:r>
              <a:rPr lang="en-US" altLang="zh-CN" dirty="0">
                <a:sym typeface="Times New Roman" panose="02020603050405020304" pitchFamily="18" charset="0"/>
              </a:rPr>
              <a:t>, </a:t>
            </a:r>
            <a:r>
              <a:rPr lang="zh-CN" altLang="en-US" dirty="0">
                <a:sym typeface="Times New Roman" panose="02020603050405020304" pitchFamily="18" charset="0"/>
              </a:rPr>
              <a:t>并归纳类似于组合学习方法的多分类器 </a:t>
            </a:r>
          </a:p>
          <a:p>
            <a:pPr lvl="1">
              <a:lnSpc>
                <a:spcPct val="135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 </a:t>
            </a:r>
            <a:r>
              <a:rPr lang="en-US" altLang="zh-CN" sz="2200" b="1" dirty="0">
                <a:solidFill>
                  <a:srgbClr val="FF6600"/>
                </a:solidFill>
                <a:sym typeface="Times New Roman" panose="02020603050405020304" pitchFamily="18" charset="0"/>
              </a:rPr>
              <a:t>Oversampling </a:t>
            </a:r>
            <a:r>
              <a:rPr lang="en-US" altLang="zh-CN" sz="2200" b="1">
                <a:solidFill>
                  <a:srgbClr val="FF6600"/>
                </a:solidFill>
                <a:sym typeface="Times New Roman" panose="02020603050405020304" pitchFamily="18" charset="0"/>
              </a:rPr>
              <a:t>+ Undersampling</a:t>
            </a:r>
            <a:endParaRPr lang="en-US" altLang="zh-CN" sz="2200" b="1" dirty="0">
              <a:solidFill>
                <a:srgbClr val="FF6600"/>
              </a:solidFill>
              <a:sym typeface="Times New Roman" panose="02020603050405020304" pitchFamily="18" charset="0"/>
            </a:endParaRPr>
          </a:p>
        </p:txBody>
      </p:sp>
      <p:sp>
        <p:nvSpPr>
          <p:cNvPr id="8" name="Rectangle 2">
            <a:extLst>
              <a:ext uri="{FF2B5EF4-FFF2-40B4-BE49-F238E27FC236}">
                <a16:creationId xmlns:a16="http://schemas.microsoft.com/office/drawing/2014/main" id="{121D272E-8324-4959-8960-1978D79BB6CE}"/>
              </a:ext>
            </a:extLst>
          </p:cNvPr>
          <p:cNvSpPr txBox="1">
            <a:spLocks noChangeArrowheads="1"/>
          </p:cNvSpPr>
          <p:nvPr/>
        </p:nvSpPr>
        <p:spPr>
          <a:xfrm>
            <a:off x="756000" y="108000"/>
            <a:ext cx="73914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kumimoji="0"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 </a:t>
            </a:r>
            <a:r>
              <a:rPr kumimoji="0"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基于抽样的方法</a:t>
            </a:r>
            <a:endParaRPr kumimoji="0"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4149949346"/>
      </p:ext>
    </p:extLst>
  </p:cSld>
  <p:clrMapOvr>
    <a:masterClrMapping/>
  </p:clrMapOvr>
  <p:transition spd="med">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a:extLst>
              <a:ext uri="{FF2B5EF4-FFF2-40B4-BE49-F238E27FC236}">
                <a16:creationId xmlns:a16="http://schemas.microsoft.com/office/drawing/2014/main" id="{67FF2FEF-F931-4F57-A8CE-A6B476A94A97}"/>
              </a:ext>
            </a:extLst>
          </p:cNvPr>
          <p:cNvSpPr>
            <a:spLocks noGrp="1" noChangeArrowheads="1"/>
          </p:cNvSpPr>
          <p:nvPr>
            <p:ph type="title" idx="4294967295"/>
          </p:nvPr>
        </p:nvSpPr>
        <p:spPr>
          <a:xfrm>
            <a:off x="756000" y="108000"/>
            <a:ext cx="73914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两</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阶段学习</a:t>
            </a:r>
          </a:p>
        </p:txBody>
      </p:sp>
      <p:sp>
        <p:nvSpPr>
          <p:cNvPr id="26630" name="Rectangle 3">
            <a:extLst>
              <a:ext uri="{FF2B5EF4-FFF2-40B4-BE49-F238E27FC236}">
                <a16:creationId xmlns:a16="http://schemas.microsoft.com/office/drawing/2014/main" id="{499FB4AA-60B6-49D4-A692-C45E30CA9313}"/>
              </a:ext>
            </a:extLst>
          </p:cNvPr>
          <p:cNvSpPr>
            <a:spLocks noGrp="1" noChangeArrowheads="1"/>
          </p:cNvSpPr>
          <p:nvPr>
            <p:ph type="body" idx="4294967295"/>
          </p:nvPr>
        </p:nvSpPr>
        <p:spPr>
          <a:xfrm>
            <a:off x="252000" y="756000"/>
            <a:ext cx="8458200" cy="3712170"/>
          </a:xfrm>
          <a:prstGeom prst="rect">
            <a:avLst/>
          </a:prstGeom>
        </p:spPr>
        <p:txBody>
          <a:bodyPr>
            <a:spAutoFit/>
          </a:bodyPr>
          <a:lstStyle/>
          <a:p>
            <a:pPr marL="360000" indent="-360000" algn="just">
              <a:lnSpc>
                <a:spcPct val="135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两阶段</a:t>
            </a:r>
            <a:r>
              <a:rPr lang="zh-CN" altLang="en-US" sz="2400">
                <a:solidFill>
                  <a:schemeClr val="tx1">
                    <a:lumMod val="85000"/>
                    <a:lumOff val="15000"/>
                  </a:schemeClr>
                </a:solidFill>
                <a:cs typeface="+mn-ea"/>
                <a:sym typeface="Times New Roman" panose="02020603050405020304" pitchFamily="18" charset="0"/>
              </a:rPr>
              <a:t>学习：</a:t>
            </a:r>
            <a:r>
              <a:rPr lang="en-US" altLang="zh-CN" sz="2400" dirty="0">
                <a:solidFill>
                  <a:schemeClr val="tx1">
                    <a:lumMod val="85000"/>
                    <a:lumOff val="15000"/>
                  </a:schemeClr>
                </a:solidFill>
                <a:cs typeface="+mn-ea"/>
                <a:sym typeface="Times New Roman" panose="02020603050405020304" pitchFamily="18" charset="0"/>
              </a:rPr>
              <a:t>PN-Rules</a:t>
            </a:r>
          </a:p>
          <a:p>
            <a:pPr lvl="1">
              <a:lnSpc>
                <a:spcPct val="135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是基于规则的分类</a:t>
            </a:r>
          </a:p>
          <a:p>
            <a:pPr lvl="1">
              <a:lnSpc>
                <a:spcPct val="135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学习分两个阶段，每个阶段学习一</a:t>
            </a:r>
            <a:r>
              <a:rPr lang="zh-CN" altLang="en-US" sz="2200">
                <a:sym typeface="Times New Roman" panose="02020603050405020304" pitchFamily="18" charset="0"/>
              </a:rPr>
              <a:t>组规则</a:t>
            </a:r>
            <a:endParaRPr lang="zh-CN" altLang="en-US" sz="2200" dirty="0">
              <a:sym typeface="Times New Roman" panose="02020603050405020304" pitchFamily="18" charset="0"/>
            </a:endParaRPr>
          </a:p>
          <a:p>
            <a:pPr marL="360000" indent="-360000" algn="just">
              <a:lnSpc>
                <a:spcPct val="135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训练</a:t>
            </a:r>
          </a:p>
          <a:p>
            <a:pPr lvl="1">
              <a:lnSpc>
                <a:spcPct val="135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阶段</a:t>
            </a:r>
            <a:r>
              <a:rPr lang="en-US" altLang="zh-CN" sz="2200" dirty="0">
                <a:sym typeface="Times New Roman" panose="02020603050405020304" pitchFamily="18" charset="0"/>
              </a:rPr>
              <a:t>I</a:t>
            </a:r>
            <a:r>
              <a:rPr lang="zh-CN" altLang="en-US" sz="2200" dirty="0">
                <a:sym typeface="Times New Roman" panose="02020603050405020304" pitchFamily="18" charset="0"/>
              </a:rPr>
              <a:t>：学习一组规则，尽可能覆盖正类（少的那一类）</a:t>
            </a:r>
          </a:p>
          <a:p>
            <a:pPr lvl="1">
              <a:lnSpc>
                <a:spcPct val="135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阶段</a:t>
            </a:r>
            <a:r>
              <a:rPr lang="en-US" altLang="zh-CN" sz="2200" dirty="0">
                <a:sym typeface="Times New Roman" panose="02020603050405020304" pitchFamily="18" charset="0"/>
              </a:rPr>
              <a:t>II</a:t>
            </a:r>
            <a:r>
              <a:rPr lang="zh-CN" altLang="en-US" sz="2200" dirty="0">
                <a:sym typeface="Times New Roman" panose="02020603050405020304" pitchFamily="18" charset="0"/>
              </a:rPr>
              <a:t>：</a:t>
            </a:r>
            <a:r>
              <a:rPr lang="zh-CN" altLang="en-US" sz="2200">
                <a:sym typeface="Times New Roman" panose="02020603050405020304" pitchFamily="18" charset="0"/>
              </a:rPr>
              <a:t>使用阶段</a:t>
            </a:r>
            <a:r>
              <a:rPr lang="en-US" altLang="zh-CN" sz="2200" dirty="0">
                <a:sym typeface="Times New Roman" panose="02020603050405020304" pitchFamily="18" charset="0"/>
              </a:rPr>
              <a:t>I</a:t>
            </a:r>
            <a:r>
              <a:rPr lang="zh-CN" altLang="en-US" sz="2200" dirty="0">
                <a:sym typeface="Times New Roman" panose="02020603050405020304" pitchFamily="18" charset="0"/>
              </a:rPr>
              <a:t>覆盖的正类和负</a:t>
            </a:r>
            <a:r>
              <a:rPr lang="zh-CN" altLang="en-US" sz="2200">
                <a:sym typeface="Times New Roman" panose="02020603050405020304" pitchFamily="18" charset="0"/>
              </a:rPr>
              <a:t>类样本</a:t>
            </a:r>
            <a:r>
              <a:rPr lang="en-US" altLang="zh-CN" sz="2200" dirty="0">
                <a:sym typeface="Times New Roman" panose="02020603050405020304" pitchFamily="18" charset="0"/>
              </a:rPr>
              <a:t>+</a:t>
            </a:r>
            <a:r>
              <a:rPr lang="zh-CN" altLang="en-US" sz="2200" dirty="0">
                <a:sym typeface="Times New Roman" panose="02020603050405020304" pitchFamily="18" charset="0"/>
              </a:rPr>
              <a:t>部分其它负类样本，学习一组规则</a:t>
            </a:r>
          </a:p>
        </p:txBody>
      </p:sp>
      <p:grpSp>
        <p:nvGrpSpPr>
          <p:cNvPr id="26631" name="Group 23">
            <a:extLst>
              <a:ext uri="{FF2B5EF4-FFF2-40B4-BE49-F238E27FC236}">
                <a16:creationId xmlns:a16="http://schemas.microsoft.com/office/drawing/2014/main" id="{9A2C33A9-07AF-4861-AAEF-74F298471390}"/>
              </a:ext>
            </a:extLst>
          </p:cNvPr>
          <p:cNvGrpSpPr>
            <a:grpSpLocks/>
          </p:cNvGrpSpPr>
          <p:nvPr/>
        </p:nvGrpSpPr>
        <p:grpSpPr bwMode="auto">
          <a:xfrm>
            <a:off x="1115616" y="4504700"/>
            <a:ext cx="7398399" cy="2088852"/>
            <a:chOff x="839" y="2840"/>
            <a:chExt cx="4020" cy="1135"/>
          </a:xfrm>
        </p:grpSpPr>
        <p:sp>
          <p:nvSpPr>
            <p:cNvPr id="26633" name="Text Box 5">
              <a:extLst>
                <a:ext uri="{FF2B5EF4-FFF2-40B4-BE49-F238E27FC236}">
                  <a16:creationId xmlns:a16="http://schemas.microsoft.com/office/drawing/2014/main" id="{77A6561D-A17A-41B5-9509-D0EDF8302138}"/>
                </a:ext>
              </a:extLst>
            </p:cNvPr>
            <p:cNvSpPr txBox="1">
              <a:spLocks noChangeArrowheads="1"/>
            </p:cNvSpPr>
            <p:nvPr/>
          </p:nvSpPr>
          <p:spPr bwMode="auto">
            <a:xfrm>
              <a:off x="1413" y="3793"/>
              <a:ext cx="44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b="0">
                  <a:ea typeface="微软雅黑" panose="020B0503020204020204" pitchFamily="34" charset="-122"/>
                  <a:sym typeface="Times New Roman" panose="02020603050405020304" pitchFamily="18" charset="0"/>
                </a:rPr>
                <a:t>阶段</a:t>
              </a:r>
              <a:r>
                <a:rPr lang="en-US" altLang="zh-CN" b="0">
                  <a:ea typeface="微软雅黑" panose="020B0503020204020204" pitchFamily="34" charset="-122"/>
                  <a:sym typeface="Times New Roman" panose="02020603050405020304" pitchFamily="18" charset="0"/>
                </a:rPr>
                <a:t>I </a:t>
              </a:r>
            </a:p>
          </p:txBody>
        </p:sp>
        <p:sp>
          <p:nvSpPr>
            <p:cNvPr id="26634" name="Text Box 6">
              <a:extLst>
                <a:ext uri="{FF2B5EF4-FFF2-40B4-BE49-F238E27FC236}">
                  <a16:creationId xmlns:a16="http://schemas.microsoft.com/office/drawing/2014/main" id="{6F8B5089-9A11-4DFC-9091-0023F1F4F5E7}"/>
                </a:ext>
              </a:extLst>
            </p:cNvPr>
            <p:cNvSpPr txBox="1">
              <a:spLocks noChangeArrowheads="1"/>
            </p:cNvSpPr>
            <p:nvPr/>
          </p:nvSpPr>
          <p:spPr bwMode="auto">
            <a:xfrm>
              <a:off x="3312" y="3794"/>
              <a:ext cx="473" cy="1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b="0">
                  <a:ea typeface="微软雅黑" panose="020B0503020204020204" pitchFamily="34" charset="-122"/>
                  <a:sym typeface="Times New Roman" panose="02020603050405020304" pitchFamily="18" charset="0"/>
                </a:rPr>
                <a:t>阶段</a:t>
              </a:r>
              <a:r>
                <a:rPr lang="en-US" altLang="zh-CN" b="0">
                  <a:ea typeface="微软雅黑" panose="020B0503020204020204" pitchFamily="34" charset="-122"/>
                  <a:sym typeface="Times New Roman" panose="02020603050405020304" pitchFamily="18" charset="0"/>
                </a:rPr>
                <a:t>II</a:t>
              </a:r>
            </a:p>
          </p:txBody>
        </p:sp>
        <p:sp>
          <p:nvSpPr>
            <p:cNvPr id="26635" name="Rectangle 7">
              <a:extLst>
                <a:ext uri="{FF2B5EF4-FFF2-40B4-BE49-F238E27FC236}">
                  <a16:creationId xmlns:a16="http://schemas.microsoft.com/office/drawing/2014/main" id="{02F2C4B5-D9A1-4E2C-BC1F-168D6E1ECFB9}"/>
                </a:ext>
              </a:extLst>
            </p:cNvPr>
            <p:cNvSpPr>
              <a:spLocks noChangeArrowheads="1"/>
            </p:cNvSpPr>
            <p:nvPr/>
          </p:nvSpPr>
          <p:spPr bwMode="auto">
            <a:xfrm>
              <a:off x="3049" y="2840"/>
              <a:ext cx="965" cy="911"/>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b="0">
                <a:ea typeface="微软雅黑" panose="020B0503020204020204" pitchFamily="34" charset="-122"/>
                <a:sym typeface="Times New Roman" panose="02020603050405020304" pitchFamily="18" charset="0"/>
              </a:endParaRPr>
            </a:p>
          </p:txBody>
        </p:sp>
        <p:sp>
          <p:nvSpPr>
            <p:cNvPr id="26636" name="Rectangle 8">
              <a:extLst>
                <a:ext uri="{FF2B5EF4-FFF2-40B4-BE49-F238E27FC236}">
                  <a16:creationId xmlns:a16="http://schemas.microsoft.com/office/drawing/2014/main" id="{6DD7ABDE-A3CC-42CA-BEEE-53268FA09715}"/>
                </a:ext>
              </a:extLst>
            </p:cNvPr>
            <p:cNvSpPr>
              <a:spLocks noChangeArrowheads="1"/>
            </p:cNvSpPr>
            <p:nvPr/>
          </p:nvSpPr>
          <p:spPr bwMode="auto">
            <a:xfrm>
              <a:off x="839" y="2840"/>
              <a:ext cx="2086" cy="916"/>
            </a:xfrm>
            <a:prstGeom prst="rect">
              <a:avLst/>
            </a:prstGeom>
            <a:solidFill>
              <a:srgbClr val="FFFFFF">
                <a:alpha val="50195"/>
              </a:srgbClr>
            </a:solidFill>
            <a:ln w="12700">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b="0">
                <a:ea typeface="微软雅黑" panose="020B0503020204020204" pitchFamily="34" charset="-122"/>
                <a:sym typeface="Times New Roman" panose="02020603050405020304" pitchFamily="18" charset="0"/>
              </a:endParaRPr>
            </a:p>
          </p:txBody>
        </p:sp>
        <p:sp>
          <p:nvSpPr>
            <p:cNvPr id="26637" name="Rectangle 9">
              <a:extLst>
                <a:ext uri="{FF2B5EF4-FFF2-40B4-BE49-F238E27FC236}">
                  <a16:creationId xmlns:a16="http://schemas.microsoft.com/office/drawing/2014/main" id="{B942E9A8-ED65-479C-9756-23E443D5FAC3}"/>
                </a:ext>
              </a:extLst>
            </p:cNvPr>
            <p:cNvSpPr>
              <a:spLocks noChangeArrowheads="1"/>
            </p:cNvSpPr>
            <p:nvPr/>
          </p:nvSpPr>
          <p:spPr bwMode="auto">
            <a:xfrm>
              <a:off x="3061" y="2845"/>
              <a:ext cx="817" cy="916"/>
            </a:xfrm>
            <a:prstGeom prst="rect">
              <a:avLst/>
            </a:prstGeom>
            <a:solidFill>
              <a:srgbClr val="C0C0C0"/>
            </a:solidFill>
            <a:ln w="9525">
              <a:solidFill>
                <a:srgbClr val="000000"/>
              </a:solidFill>
              <a:prstDash val="dash"/>
              <a:miter lim="800000"/>
              <a:headEnd/>
              <a:tailEnd/>
            </a:ln>
          </p:spPr>
          <p:txBody>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b="0">
                <a:ea typeface="微软雅黑" panose="020B0503020204020204" pitchFamily="34" charset="-122"/>
                <a:sym typeface="Times New Roman" panose="02020603050405020304" pitchFamily="18" charset="0"/>
              </a:endParaRPr>
            </a:p>
          </p:txBody>
        </p:sp>
        <p:sp>
          <p:nvSpPr>
            <p:cNvPr id="26638" name="Rectangle 10">
              <a:extLst>
                <a:ext uri="{FF2B5EF4-FFF2-40B4-BE49-F238E27FC236}">
                  <a16:creationId xmlns:a16="http://schemas.microsoft.com/office/drawing/2014/main" id="{39EA1CCF-53F1-4CD7-BAF1-59C6700DB785}"/>
                </a:ext>
              </a:extLst>
            </p:cNvPr>
            <p:cNvSpPr>
              <a:spLocks noChangeArrowheads="1"/>
            </p:cNvSpPr>
            <p:nvPr/>
          </p:nvSpPr>
          <p:spPr bwMode="auto">
            <a:xfrm>
              <a:off x="853" y="2840"/>
              <a:ext cx="852" cy="908"/>
            </a:xfrm>
            <a:prstGeom prst="rect">
              <a:avLst/>
            </a:prstGeom>
            <a:solidFill>
              <a:srgbClr val="C0C0C0"/>
            </a:solidFill>
            <a:ln w="3175">
              <a:solidFill>
                <a:srgbClr val="000000"/>
              </a:solidFill>
              <a:prstDash val="dash"/>
              <a:miter lim="800000"/>
              <a:headEnd/>
              <a:tailEnd/>
            </a:ln>
          </p:spPr>
          <p:txBody>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b="0">
                <a:ea typeface="微软雅黑" panose="020B0503020204020204" pitchFamily="34" charset="-122"/>
                <a:sym typeface="Times New Roman" panose="02020603050405020304" pitchFamily="18" charset="0"/>
              </a:endParaRPr>
            </a:p>
          </p:txBody>
        </p:sp>
        <p:sp>
          <p:nvSpPr>
            <p:cNvPr id="26639" name="Text Box 11">
              <a:extLst>
                <a:ext uri="{FF2B5EF4-FFF2-40B4-BE49-F238E27FC236}">
                  <a16:creationId xmlns:a16="http://schemas.microsoft.com/office/drawing/2014/main" id="{F92C70FD-11B8-4C51-ACAD-7937F7FA2178}"/>
                </a:ext>
              </a:extLst>
            </p:cNvPr>
            <p:cNvSpPr txBox="1">
              <a:spLocks noChangeArrowheads="1"/>
            </p:cNvSpPr>
            <p:nvPr/>
          </p:nvSpPr>
          <p:spPr bwMode="auto">
            <a:xfrm>
              <a:off x="883" y="3113"/>
              <a:ext cx="537"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SzTx/>
                <a:buFontTx/>
                <a:buNone/>
              </a:pPr>
              <a:r>
                <a:rPr lang="en-US" altLang="zh-CN" sz="1800" b="0">
                  <a:ea typeface="微软雅黑" panose="020B0503020204020204" pitchFamily="34" charset="-122"/>
                  <a:sym typeface="Times New Roman" panose="02020603050405020304" pitchFamily="18" charset="0"/>
                </a:rPr>
                <a:t>Instances of </a:t>
              </a:r>
              <a:r>
                <a:rPr lang="en-US" altLang="zh-CN" sz="1800" b="0" i="1">
                  <a:ea typeface="微软雅黑" panose="020B0503020204020204" pitchFamily="34" charset="-122"/>
                  <a:sym typeface="Times New Roman" panose="02020603050405020304" pitchFamily="18" charset="0"/>
                </a:rPr>
                <a:t>+</a:t>
              </a:r>
              <a:endParaRPr lang="en-US" altLang="zh-CN" sz="1800" b="0">
                <a:ea typeface="微软雅黑" panose="020B0503020204020204" pitchFamily="34" charset="-122"/>
                <a:sym typeface="Times New Roman" panose="02020603050405020304" pitchFamily="18" charset="0"/>
              </a:endParaRPr>
            </a:p>
          </p:txBody>
        </p:sp>
        <p:sp>
          <p:nvSpPr>
            <p:cNvPr id="26640" name="Text Box 12">
              <a:extLst>
                <a:ext uri="{FF2B5EF4-FFF2-40B4-BE49-F238E27FC236}">
                  <a16:creationId xmlns:a16="http://schemas.microsoft.com/office/drawing/2014/main" id="{25B4DACC-5D05-4D48-AA78-799183982159}"/>
                </a:ext>
              </a:extLst>
            </p:cNvPr>
            <p:cNvSpPr txBox="1">
              <a:spLocks noChangeArrowheads="1"/>
            </p:cNvSpPr>
            <p:nvPr/>
          </p:nvSpPr>
          <p:spPr bwMode="auto">
            <a:xfrm>
              <a:off x="1591" y="3113"/>
              <a:ext cx="573"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SzTx/>
                <a:buFontTx/>
                <a:buNone/>
              </a:pPr>
              <a:r>
                <a:rPr lang="en-US" altLang="zh-CN" sz="1800" b="0" dirty="0">
                  <a:ea typeface="微软雅黑" panose="020B0503020204020204" pitchFamily="34" charset="-122"/>
                  <a:sym typeface="Times New Roman" panose="02020603050405020304" pitchFamily="18" charset="0"/>
                </a:rPr>
                <a:t>Instances </a:t>
              </a:r>
              <a:r>
                <a:rPr lang="en-US" altLang="zh-CN" sz="1800" b="0">
                  <a:ea typeface="微软雅黑" panose="020B0503020204020204" pitchFamily="34" charset="-122"/>
                  <a:sym typeface="Times New Roman" panose="02020603050405020304" pitchFamily="18" charset="0"/>
                </a:rPr>
                <a:t>of </a:t>
              </a:r>
              <a:r>
                <a:rPr lang="en-AU" altLang="zh-CN" sz="1800" b="0" i="1">
                  <a:ea typeface="微软雅黑" panose="020B0503020204020204" pitchFamily="34" charset="-122"/>
                  <a:sym typeface="Times New Roman" panose="02020603050405020304" pitchFamily="18" charset="0"/>
                </a:rPr>
                <a:t>-</a:t>
              </a:r>
              <a:endParaRPr lang="en-AU" altLang="zh-CN" sz="1800" b="0" i="1" dirty="0">
                <a:ea typeface="微软雅黑" panose="020B0503020204020204" pitchFamily="34" charset="-122"/>
                <a:sym typeface="Times New Roman" panose="02020603050405020304" pitchFamily="18" charset="0"/>
              </a:endParaRPr>
            </a:p>
          </p:txBody>
        </p:sp>
        <p:sp>
          <p:nvSpPr>
            <p:cNvPr id="26641" name="Text Box 13">
              <a:extLst>
                <a:ext uri="{FF2B5EF4-FFF2-40B4-BE49-F238E27FC236}">
                  <a16:creationId xmlns:a16="http://schemas.microsoft.com/office/drawing/2014/main" id="{2E892073-B20C-498E-B4BF-936646C4F7BD}"/>
                </a:ext>
              </a:extLst>
            </p:cNvPr>
            <p:cNvSpPr txBox="1">
              <a:spLocks noChangeArrowheads="1"/>
            </p:cNvSpPr>
            <p:nvPr/>
          </p:nvSpPr>
          <p:spPr bwMode="auto">
            <a:xfrm>
              <a:off x="3061" y="3113"/>
              <a:ext cx="517"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SzTx/>
                <a:buFontTx/>
                <a:buNone/>
              </a:pPr>
              <a:r>
                <a:rPr lang="en-US" altLang="zh-CN" sz="1800" b="0">
                  <a:ea typeface="微软雅黑" panose="020B0503020204020204" pitchFamily="34" charset="-122"/>
                  <a:sym typeface="Times New Roman" panose="02020603050405020304" pitchFamily="18" charset="0"/>
                </a:rPr>
                <a:t>Instances of </a:t>
              </a:r>
              <a:r>
                <a:rPr lang="en-US" altLang="zh-CN" sz="1800" b="0" i="1">
                  <a:ea typeface="微软雅黑" panose="020B0503020204020204" pitchFamily="34" charset="-122"/>
                  <a:sym typeface="Times New Roman" panose="02020603050405020304" pitchFamily="18" charset="0"/>
                </a:rPr>
                <a:t>+</a:t>
              </a:r>
              <a:endParaRPr lang="en-US" altLang="zh-CN" sz="1800" b="0">
                <a:ea typeface="微软雅黑" panose="020B0503020204020204" pitchFamily="34" charset="-122"/>
                <a:sym typeface="Times New Roman" panose="02020603050405020304" pitchFamily="18" charset="0"/>
              </a:endParaRPr>
            </a:p>
          </p:txBody>
        </p:sp>
        <p:sp>
          <p:nvSpPr>
            <p:cNvPr id="26642" name="Line 14">
              <a:extLst>
                <a:ext uri="{FF2B5EF4-FFF2-40B4-BE49-F238E27FC236}">
                  <a16:creationId xmlns:a16="http://schemas.microsoft.com/office/drawing/2014/main" id="{CD9386C1-87E4-49C4-9009-1110F95D049A}"/>
                </a:ext>
              </a:extLst>
            </p:cNvPr>
            <p:cNvSpPr>
              <a:spLocks noChangeShapeType="1"/>
            </p:cNvSpPr>
            <p:nvPr/>
          </p:nvSpPr>
          <p:spPr bwMode="auto">
            <a:xfrm flipH="1">
              <a:off x="3675" y="3022"/>
              <a:ext cx="566" cy="168"/>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sz="20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643" name="Line 15">
              <a:extLst>
                <a:ext uri="{FF2B5EF4-FFF2-40B4-BE49-F238E27FC236}">
                  <a16:creationId xmlns:a16="http://schemas.microsoft.com/office/drawing/2014/main" id="{EAB95C53-9CE1-4773-96D9-7AF0AA1A8B5E}"/>
                </a:ext>
              </a:extLst>
            </p:cNvPr>
            <p:cNvSpPr>
              <a:spLocks noChangeShapeType="1"/>
            </p:cNvSpPr>
            <p:nvPr/>
          </p:nvSpPr>
          <p:spPr bwMode="auto">
            <a:xfrm flipH="1">
              <a:off x="1338" y="2865"/>
              <a:ext cx="0" cy="8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644" name="Line 16">
              <a:extLst>
                <a:ext uri="{FF2B5EF4-FFF2-40B4-BE49-F238E27FC236}">
                  <a16:creationId xmlns:a16="http://schemas.microsoft.com/office/drawing/2014/main" id="{17291DEE-A0B4-4000-AA7A-AFC851487083}"/>
                </a:ext>
              </a:extLst>
            </p:cNvPr>
            <p:cNvSpPr>
              <a:spLocks noChangeShapeType="1"/>
            </p:cNvSpPr>
            <p:nvPr/>
          </p:nvSpPr>
          <p:spPr bwMode="auto">
            <a:xfrm>
              <a:off x="3515" y="2840"/>
              <a:ext cx="0" cy="8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645" name="Text Box 17">
              <a:extLst>
                <a:ext uri="{FF2B5EF4-FFF2-40B4-BE49-F238E27FC236}">
                  <a16:creationId xmlns:a16="http://schemas.microsoft.com/office/drawing/2014/main" id="{2704E2BE-54C7-44DE-B9F1-6653F1B93C67}"/>
                </a:ext>
              </a:extLst>
            </p:cNvPr>
            <p:cNvSpPr txBox="1">
              <a:spLocks noChangeArrowheads="1"/>
            </p:cNvSpPr>
            <p:nvPr/>
          </p:nvSpPr>
          <p:spPr bwMode="auto">
            <a:xfrm>
              <a:off x="4286" y="2886"/>
              <a:ext cx="573"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SzTx/>
                <a:buFontTx/>
                <a:buNone/>
              </a:pPr>
              <a:r>
                <a:rPr lang="en-US" altLang="zh-CN" b="0">
                  <a:ea typeface="微软雅黑" panose="020B0503020204020204" pitchFamily="34" charset="-122"/>
                  <a:sym typeface="Times New Roman" panose="02020603050405020304" pitchFamily="18" charset="0"/>
                </a:rPr>
                <a:t>Instances </a:t>
              </a:r>
            </a:p>
            <a:p>
              <a:pPr algn="just" eaLnBrk="1" hangingPunct="1">
                <a:lnSpc>
                  <a:spcPct val="96000"/>
                </a:lnSpc>
                <a:spcBef>
                  <a:spcPct val="0"/>
                </a:spcBef>
                <a:buClrTx/>
                <a:buSzTx/>
                <a:buFontTx/>
                <a:buNone/>
              </a:pPr>
              <a:r>
                <a:rPr lang="en-US" altLang="zh-CN" b="0">
                  <a:ea typeface="微软雅黑" panose="020B0503020204020204" pitchFamily="34" charset="-122"/>
                  <a:sym typeface="Times New Roman" panose="02020603050405020304" pitchFamily="18" charset="0"/>
                </a:rPr>
                <a:t>of </a:t>
              </a:r>
              <a:r>
                <a:rPr lang="en-AU" altLang="zh-CN" b="0" i="1">
                  <a:ea typeface="微软雅黑" panose="020B0503020204020204" pitchFamily="34" charset="-122"/>
                  <a:sym typeface="Times New Roman" panose="02020603050405020304" pitchFamily="18" charset="0"/>
                </a:rPr>
                <a:t>-</a:t>
              </a:r>
              <a:endParaRPr lang="en-AU" altLang="zh-CN" b="0">
                <a:ea typeface="微软雅黑" panose="020B0503020204020204" pitchFamily="34" charset="-122"/>
                <a:sym typeface="Times New Roman" panose="02020603050405020304" pitchFamily="18" charset="0"/>
              </a:endParaRPr>
            </a:p>
          </p:txBody>
        </p:sp>
        <p:sp>
          <p:nvSpPr>
            <p:cNvPr id="26646" name="Line 18">
              <a:extLst>
                <a:ext uri="{FF2B5EF4-FFF2-40B4-BE49-F238E27FC236}">
                  <a16:creationId xmlns:a16="http://schemas.microsoft.com/office/drawing/2014/main" id="{768A5B0B-E7F0-4772-8C17-846BDB38CEB7}"/>
                </a:ext>
              </a:extLst>
            </p:cNvPr>
            <p:cNvSpPr>
              <a:spLocks noChangeShapeType="1"/>
            </p:cNvSpPr>
            <p:nvPr/>
          </p:nvSpPr>
          <p:spPr bwMode="auto">
            <a:xfrm flipH="1">
              <a:off x="3923" y="3067"/>
              <a:ext cx="318" cy="31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Times New Roman" panose="02020603050405020304" pitchFamily="18" charset="0"/>
                <a:ea typeface="微软雅黑" panose="020B0503020204020204" pitchFamily="34" charset="-122"/>
                <a:sym typeface="Times New Roman" panose="02020603050405020304" pitchFamily="18" charset="0"/>
              </a:endParaRPr>
            </a:p>
          </p:txBody>
        </p:sp>
      </p:grpSp>
      <p:pic>
        <p:nvPicPr>
          <p:cNvPr id="337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326" y="792530"/>
            <a:ext cx="2730501" cy="190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p:cNvSpPr/>
          <p:nvPr/>
        </p:nvSpPr>
        <p:spPr bwMode="auto">
          <a:xfrm>
            <a:off x="7427302" y="1196752"/>
            <a:ext cx="648072" cy="518010"/>
          </a:xfrm>
          <a:prstGeom prst="ellipse">
            <a:avLst/>
          </a:prstGeom>
          <a:noFill/>
          <a:ln w="28575" cap="flat" cmpd="sng" algn="ctr">
            <a:solidFill>
              <a:srgbClr val="FF66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13BFB69-A7AF-4AD3-B43E-8DDEB98C74FA}"/>
              </a:ext>
            </a:extLst>
          </p:cNvPr>
          <p:cNvPicPr>
            <a:picLocks noChangeAspect="1"/>
          </p:cNvPicPr>
          <p:nvPr/>
        </p:nvPicPr>
        <p:blipFill>
          <a:blip r:embed="rId2"/>
          <a:stretch>
            <a:fillRect/>
          </a:stretch>
        </p:blipFill>
        <p:spPr>
          <a:xfrm>
            <a:off x="5304800" y="4120171"/>
            <a:ext cx="3512526" cy="262982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27654" name="Rectangle 3">
            <a:extLst>
              <a:ext uri="{FF2B5EF4-FFF2-40B4-BE49-F238E27FC236}">
                <a16:creationId xmlns:a16="http://schemas.microsoft.com/office/drawing/2014/main" id="{7E26FF56-24B6-4CCF-B8FF-FC51173EC7ED}"/>
              </a:ext>
            </a:extLst>
          </p:cNvPr>
          <p:cNvSpPr>
            <a:spLocks noGrp="1" noChangeArrowheads="1"/>
          </p:cNvSpPr>
          <p:nvPr>
            <p:ph type="body" idx="4294967295"/>
          </p:nvPr>
        </p:nvSpPr>
        <p:spPr>
          <a:xfrm>
            <a:off x="252000" y="756000"/>
            <a:ext cx="8640000" cy="3515963"/>
          </a:xfrm>
          <a:prstGeom prst="rect">
            <a:avLst/>
          </a:prstGeom>
        </p:spPr>
        <p:txBody>
          <a:bodyPr>
            <a:spAutoFit/>
          </a:bodyPr>
          <a:lstStyle/>
          <a:p>
            <a:pPr marL="360000" indent="-360000" algn="just">
              <a:lnSpc>
                <a:spcPct val="135000"/>
              </a:lnSpc>
              <a:spcBef>
                <a:spcPts val="600"/>
              </a:spcBef>
              <a:buClr>
                <a:srgbClr val="FF6600"/>
              </a:buClr>
              <a:buSzPct val="80000"/>
              <a:buFont typeface="Wingdings" panose="05000000000000000000" pitchFamily="2" charset="2"/>
              <a:buChar char="l"/>
            </a:pPr>
            <a:r>
              <a:rPr lang="zh-CN" altLang="en-US" sz="2200" dirty="0">
                <a:solidFill>
                  <a:schemeClr val="tx1">
                    <a:lumMod val="85000"/>
                    <a:lumOff val="15000"/>
                  </a:schemeClr>
                </a:solidFill>
                <a:cs typeface="+mn-ea"/>
                <a:sym typeface="Times New Roman" panose="02020603050405020304" pitchFamily="18" charset="0"/>
              </a:rPr>
              <a:t>分类</a:t>
            </a:r>
          </a:p>
          <a:p>
            <a:pPr lvl="1">
              <a:lnSpc>
                <a:spcPct val="135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用第一组</a:t>
            </a:r>
            <a:r>
              <a:rPr lang="zh-CN" altLang="en-US" sz="2200">
                <a:sym typeface="Times New Roman" panose="02020603050405020304" pitchFamily="18" charset="0"/>
              </a:rPr>
              <a:t>规则对</a:t>
            </a:r>
            <a:r>
              <a:rPr lang="en-US" altLang="zh-CN" sz="2200" dirty="0">
                <a:sym typeface="Times New Roman" panose="02020603050405020304" pitchFamily="18" charset="0"/>
              </a:rPr>
              <a:t>x</a:t>
            </a:r>
            <a:r>
              <a:rPr lang="zh-CN" altLang="en-US" sz="2200" dirty="0">
                <a:sym typeface="Times New Roman" panose="02020603050405020304" pitchFamily="18" charset="0"/>
              </a:rPr>
              <a:t>分类，如果分到负类</a:t>
            </a:r>
            <a:r>
              <a:rPr lang="zh-CN" altLang="en-US" sz="2200">
                <a:sym typeface="Times New Roman" panose="02020603050405020304" pitchFamily="18" charset="0"/>
              </a:rPr>
              <a:t>，则</a:t>
            </a:r>
            <a:r>
              <a:rPr lang="en-US" altLang="zh-CN" sz="2200" dirty="0">
                <a:sym typeface="Times New Roman" panose="02020603050405020304" pitchFamily="18" charset="0"/>
              </a:rPr>
              <a:t>x</a:t>
            </a:r>
            <a:r>
              <a:rPr lang="zh-CN" altLang="en-US" sz="2200" dirty="0">
                <a:sym typeface="Times New Roman" panose="02020603050405020304" pitchFamily="18" charset="0"/>
              </a:rPr>
              <a:t>属于负类</a:t>
            </a:r>
          </a:p>
          <a:p>
            <a:pPr lvl="1">
              <a:lnSpc>
                <a:spcPct val="135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否则，用第二组</a:t>
            </a:r>
            <a:r>
              <a:rPr lang="zh-CN" altLang="en-US" sz="2200">
                <a:sym typeface="Times New Roman" panose="02020603050405020304" pitchFamily="18" charset="0"/>
              </a:rPr>
              <a:t>规则确定</a:t>
            </a:r>
            <a:r>
              <a:rPr lang="en-US" altLang="zh-CN" sz="2200" dirty="0">
                <a:sym typeface="Times New Roman" panose="02020603050405020304" pitchFamily="18" charset="0"/>
              </a:rPr>
              <a:t>x</a:t>
            </a:r>
            <a:r>
              <a:rPr lang="zh-CN" altLang="en-US" sz="2200" dirty="0">
                <a:sym typeface="Times New Roman" panose="02020603050405020304" pitchFamily="18" charset="0"/>
              </a:rPr>
              <a:t>所属的类</a:t>
            </a:r>
          </a:p>
          <a:p>
            <a:pPr marL="360000" indent="-360000" algn="just">
              <a:lnSpc>
                <a:spcPct val="135000"/>
              </a:lnSpc>
              <a:spcBef>
                <a:spcPts val="600"/>
              </a:spcBef>
              <a:buClr>
                <a:srgbClr val="FF6600"/>
              </a:buClr>
              <a:buSzPct val="80000"/>
              <a:buFont typeface="Wingdings" panose="05000000000000000000" pitchFamily="2" charset="2"/>
              <a:buChar char="l"/>
            </a:pPr>
            <a:r>
              <a:rPr lang="en-US" altLang="zh-CN" sz="2200" dirty="0">
                <a:solidFill>
                  <a:schemeClr val="tx1">
                    <a:lumMod val="85000"/>
                    <a:lumOff val="15000"/>
                  </a:schemeClr>
                </a:solidFill>
                <a:cs typeface="+mn-ea"/>
                <a:sym typeface="Times New Roman" panose="02020603050405020304" pitchFamily="18" charset="0"/>
              </a:rPr>
              <a:t>R</a:t>
            </a:r>
            <a:r>
              <a:rPr lang="en-US" altLang="zh-CN" sz="2200">
                <a:solidFill>
                  <a:schemeClr val="tx1">
                    <a:lumMod val="85000"/>
                    <a:lumOff val="15000"/>
                  </a:schemeClr>
                </a:solidFill>
                <a:cs typeface="+mn-ea"/>
                <a:sym typeface="Times New Roman" panose="02020603050405020304" pitchFamily="18" charset="0"/>
              </a:rPr>
              <a:t>. Agarwal</a:t>
            </a:r>
            <a:r>
              <a:rPr lang="en-US" altLang="zh-CN" sz="2200" dirty="0">
                <a:solidFill>
                  <a:schemeClr val="tx1">
                    <a:lumMod val="85000"/>
                    <a:lumOff val="15000"/>
                  </a:schemeClr>
                </a:solidFill>
                <a:cs typeface="+mn-ea"/>
                <a:sym typeface="Times New Roman" panose="02020603050405020304" pitchFamily="18" charset="0"/>
              </a:rPr>
              <a:t>, and M. V. Joshi</a:t>
            </a:r>
            <a:r>
              <a:rPr lang="en-US" altLang="zh-CN" sz="2200">
                <a:solidFill>
                  <a:schemeClr val="tx1">
                    <a:lumMod val="85000"/>
                    <a:lumOff val="15000"/>
                  </a:schemeClr>
                </a:solidFill>
                <a:cs typeface="+mn-ea"/>
                <a:sym typeface="Times New Roman" panose="02020603050405020304" pitchFamily="18" charset="0"/>
              </a:rPr>
              <a:t>. PNrule</a:t>
            </a:r>
            <a:r>
              <a:rPr lang="en-AU" altLang="zh-CN" sz="2200">
                <a:solidFill>
                  <a:schemeClr val="tx1">
                    <a:lumMod val="85000"/>
                    <a:lumOff val="15000"/>
                  </a:schemeClr>
                </a:solidFill>
                <a:cs typeface="+mn-ea"/>
                <a:sym typeface="Times New Roman" panose="02020603050405020304" pitchFamily="18" charset="0"/>
              </a:rPr>
              <a:t>: </a:t>
            </a:r>
            <a:r>
              <a:rPr lang="en-US" altLang="zh-CN" sz="2200" dirty="0">
                <a:solidFill>
                  <a:schemeClr val="tx1">
                    <a:lumMod val="85000"/>
                    <a:lumOff val="15000"/>
                  </a:schemeClr>
                </a:solidFill>
                <a:cs typeface="+mn-ea"/>
                <a:sym typeface="Times New Roman" panose="02020603050405020304" pitchFamily="18" charset="0"/>
              </a:rPr>
              <a:t>A New Framework for Learning Classifier Models in Data Mining (A Case-Study in Network Intrusion Detection). In Proc. of the First SIAM Conference on Data Mining. Chicago, USA, April 2001</a:t>
            </a:r>
          </a:p>
        </p:txBody>
      </p:sp>
      <p:sp>
        <p:nvSpPr>
          <p:cNvPr id="27655" name="文本框 6">
            <a:extLst>
              <a:ext uri="{FF2B5EF4-FFF2-40B4-BE49-F238E27FC236}">
                <a16:creationId xmlns:a16="http://schemas.microsoft.com/office/drawing/2014/main" id="{8A6E47BF-7210-4F40-9EE5-F6D2CFB01897}"/>
              </a:ext>
            </a:extLst>
          </p:cNvPr>
          <p:cNvSpPr txBox="1">
            <a:spLocks noChangeArrowheads="1"/>
          </p:cNvSpPr>
          <p:nvPr/>
        </p:nvSpPr>
        <p:spPr bwMode="auto">
          <a:xfrm>
            <a:off x="7239000" y="6132513"/>
            <a:ext cx="19050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2">
            <a:extLst>
              <a:ext uri="{FF2B5EF4-FFF2-40B4-BE49-F238E27FC236}">
                <a16:creationId xmlns:a16="http://schemas.microsoft.com/office/drawing/2014/main" id="{70E451EC-11D1-4460-9FBA-3B1B6261D457}"/>
              </a:ext>
            </a:extLst>
          </p:cNvPr>
          <p:cNvSpPr txBox="1">
            <a:spLocks noChangeArrowheads="1"/>
          </p:cNvSpPr>
          <p:nvPr/>
        </p:nvSpPr>
        <p:spPr>
          <a:xfrm>
            <a:off x="756000" y="108000"/>
            <a:ext cx="73914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kumimoji="0"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 </a:t>
            </a:r>
            <a:r>
              <a:rPr kumimoji="0"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两阶段学习</a:t>
            </a:r>
            <a:endParaRPr kumimoji="0"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 name="图片 2">
            <a:extLst>
              <a:ext uri="{FF2B5EF4-FFF2-40B4-BE49-F238E27FC236}">
                <a16:creationId xmlns:a16="http://schemas.microsoft.com/office/drawing/2014/main" id="{CB8DAA4F-92EC-4979-83F3-625682C1D368}"/>
              </a:ext>
            </a:extLst>
          </p:cNvPr>
          <p:cNvPicPr>
            <a:picLocks noChangeAspect="1"/>
          </p:cNvPicPr>
          <p:nvPr/>
        </p:nvPicPr>
        <p:blipFill>
          <a:blip r:embed="rId3"/>
          <a:stretch>
            <a:fillRect/>
          </a:stretch>
        </p:blipFill>
        <p:spPr>
          <a:xfrm>
            <a:off x="394162" y="4789458"/>
            <a:ext cx="4910638" cy="1449693"/>
          </a:xfrm>
          <a:prstGeom prst="rect">
            <a:avLst/>
          </a:prstGeom>
        </p:spPr>
      </p:pic>
    </p:spTree>
  </p:cSld>
  <p:clrMapOvr>
    <a:masterClrMapping/>
  </p:clrMapOvr>
  <p:transition spd="med">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FC5F371-2464-408B-9CBB-AB17A57FE57C}"/>
              </a:ext>
            </a:extLst>
          </p:cNvPr>
          <p:cNvSpPr>
            <a:spLocks noGrp="1" noChangeArrowheads="1"/>
          </p:cNvSpPr>
          <p:nvPr>
            <p:ph type="title" idx="4294967295"/>
          </p:nvPr>
        </p:nvSpPr>
        <p:spPr>
          <a:xfrm>
            <a:off x="756000" y="108000"/>
            <a:ext cx="73914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模型</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过分拟合和拟合不足</a:t>
            </a:r>
          </a:p>
        </p:txBody>
      </p:sp>
      <p:sp>
        <p:nvSpPr>
          <p:cNvPr id="30723" name="Rectangle 3">
            <a:extLst>
              <a:ext uri="{FF2B5EF4-FFF2-40B4-BE49-F238E27FC236}">
                <a16:creationId xmlns:a16="http://schemas.microsoft.com/office/drawing/2014/main" id="{A9C8FFD2-460D-45FD-B7A0-BBFF13D552D1}"/>
              </a:ext>
            </a:extLst>
          </p:cNvPr>
          <p:cNvSpPr>
            <a:spLocks noGrp="1" noChangeArrowheads="1"/>
          </p:cNvSpPr>
          <p:nvPr>
            <p:ph type="body" idx="4294967295"/>
          </p:nvPr>
        </p:nvSpPr>
        <p:spPr>
          <a:xfrm>
            <a:off x="252000" y="756000"/>
            <a:ext cx="8640000" cy="5328318"/>
          </a:xfrm>
          <a:prstGeom prst="rect">
            <a:avLst/>
          </a:prstGeom>
        </p:spPr>
        <p:txBody>
          <a:bodyPr>
            <a:spAutoFit/>
          </a:bodyPr>
          <a:lstStyle/>
          <a:p>
            <a:pPr marL="360000" indent="-360000" algn="just">
              <a:lnSpc>
                <a:spcPct val="135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分类模型的误差大致分为</a:t>
            </a:r>
            <a:r>
              <a:rPr lang="zh-CN" altLang="en-US" sz="2400">
                <a:cs typeface="+mn-ea"/>
                <a:sym typeface="Times New Roman" panose="02020603050405020304" pitchFamily="18" charset="0"/>
              </a:rPr>
              <a:t>两种：</a:t>
            </a:r>
            <a:endParaRPr lang="en-US" altLang="zh-CN" sz="2400" dirty="0">
              <a:cs typeface="+mn-ea"/>
              <a:sym typeface="Times New Roman" panose="02020603050405020304" pitchFamily="18" charset="0"/>
            </a:endParaRPr>
          </a:p>
          <a:p>
            <a:pPr lvl="1">
              <a:lnSpc>
                <a:spcPct val="135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训练误差：是在训练记录上误分类样本比例</a:t>
            </a:r>
          </a:p>
          <a:p>
            <a:pPr lvl="1">
              <a:lnSpc>
                <a:spcPct val="135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泛化误差：是模型在未知记录上的</a:t>
            </a:r>
            <a:r>
              <a:rPr lang="zh-CN" altLang="en-US" sz="2200">
                <a:sym typeface="Times New Roman" panose="02020603050405020304" pitchFamily="18" charset="0"/>
              </a:rPr>
              <a:t>期望误差</a:t>
            </a:r>
            <a:endParaRPr lang="zh-CN" altLang="en-US" sz="2200" dirty="0">
              <a:sym typeface="Times New Roman" panose="02020603050405020304" pitchFamily="18" charset="0"/>
            </a:endParaRPr>
          </a:p>
          <a:p>
            <a:pPr marL="360000" indent="-360000" algn="just">
              <a:lnSpc>
                <a:spcPct val="135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一个好的分类模型不仅要能够很好的拟合训练数据，而且对未知样本也要能准确</a:t>
            </a:r>
            <a:r>
              <a:rPr lang="zh-CN" altLang="en-US" sz="2400">
                <a:cs typeface="+mn-ea"/>
                <a:sym typeface="Times New Roman" panose="02020603050405020304" pitchFamily="18" charset="0"/>
              </a:rPr>
              <a:t>分类。</a:t>
            </a:r>
            <a:endParaRPr lang="zh-CN" altLang="en-US" sz="2400" dirty="0">
              <a:cs typeface="+mn-ea"/>
              <a:sym typeface="Times New Roman" panose="02020603050405020304" pitchFamily="18" charset="0"/>
            </a:endParaRPr>
          </a:p>
          <a:p>
            <a:pPr marL="360000" indent="-360000" algn="just">
              <a:lnSpc>
                <a:spcPct val="135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换句话说，一个好的分类模型必须具有低训练误差和低泛化</a:t>
            </a:r>
            <a:r>
              <a:rPr lang="zh-CN" altLang="en-US" sz="2400">
                <a:cs typeface="+mn-ea"/>
                <a:sym typeface="Times New Roman" panose="02020603050405020304" pitchFamily="18" charset="0"/>
              </a:rPr>
              <a:t>误差。</a:t>
            </a:r>
            <a:endParaRPr lang="zh-CN" altLang="en-US" sz="2400" dirty="0">
              <a:cs typeface="+mn-ea"/>
              <a:sym typeface="Times New Roman" panose="02020603050405020304" pitchFamily="18" charset="0"/>
            </a:endParaRPr>
          </a:p>
          <a:p>
            <a:pPr marL="360000" indent="-360000" algn="just">
              <a:lnSpc>
                <a:spcPct val="135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当训练数据拟合太好的模型（</a:t>
            </a:r>
            <a:r>
              <a:rPr lang="zh-CN" altLang="en-US" sz="2400" b="1" dirty="0">
                <a:solidFill>
                  <a:srgbClr val="FF6600"/>
                </a:solidFill>
                <a:cs typeface="+mn-ea"/>
                <a:sym typeface="Times New Roman" panose="02020603050405020304" pitchFamily="18" charset="0"/>
              </a:rPr>
              <a:t>较低训练误差</a:t>
            </a:r>
            <a:r>
              <a:rPr lang="zh-CN" altLang="en-US" sz="2400" dirty="0">
                <a:cs typeface="+mn-ea"/>
                <a:sym typeface="Times New Roman" panose="02020603050405020304" pitchFamily="18" charset="0"/>
              </a:rPr>
              <a:t>），其</a:t>
            </a:r>
            <a:r>
              <a:rPr lang="zh-CN" altLang="en-US" sz="2400" b="1" dirty="0">
                <a:solidFill>
                  <a:srgbClr val="FF6600"/>
                </a:solidFill>
                <a:cs typeface="+mn-ea"/>
                <a:sym typeface="Times New Roman" panose="02020603050405020304" pitchFamily="18" charset="0"/>
              </a:rPr>
              <a:t>泛化误差</a:t>
            </a:r>
            <a:r>
              <a:rPr lang="zh-CN" altLang="en-US" sz="2400" dirty="0">
                <a:cs typeface="+mn-ea"/>
                <a:sym typeface="Times New Roman" panose="02020603050405020304" pitchFamily="18" charset="0"/>
              </a:rPr>
              <a:t>可能比</a:t>
            </a:r>
            <a:r>
              <a:rPr lang="zh-CN" altLang="en-US" sz="2400" b="1" dirty="0">
                <a:solidFill>
                  <a:srgbClr val="FF6600"/>
                </a:solidFill>
                <a:cs typeface="+mn-ea"/>
                <a:sym typeface="Times New Roman" panose="02020603050405020304" pitchFamily="18" charset="0"/>
              </a:rPr>
              <a:t>具有较高训练误差</a:t>
            </a:r>
            <a:r>
              <a:rPr lang="zh-CN" altLang="en-US" sz="2400" dirty="0">
                <a:cs typeface="+mn-ea"/>
                <a:sym typeface="Times New Roman" panose="02020603050405020304" pitchFamily="18" charset="0"/>
              </a:rPr>
              <a:t>的模型高，这种情况成为模型</a:t>
            </a:r>
            <a:r>
              <a:rPr lang="zh-CN" altLang="en-US" sz="2400" b="1" dirty="0">
                <a:solidFill>
                  <a:srgbClr val="FF6600"/>
                </a:solidFill>
                <a:cs typeface="+mn-ea"/>
                <a:sym typeface="Times New Roman" panose="02020603050405020304" pitchFamily="18" charset="0"/>
              </a:rPr>
              <a:t>过分拟合</a:t>
            </a:r>
            <a:r>
              <a:rPr lang="zh-CN" altLang="en-US" sz="2400" dirty="0">
                <a:cs typeface="+mn-ea"/>
                <a:sym typeface="Times New Roman" panose="02020603050405020304" pitchFamily="18" charset="0"/>
              </a:rPr>
              <a:t>。</a:t>
            </a:r>
          </a:p>
        </p:txBody>
      </p:sp>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B77A4F3E-B708-4115-8B04-87ED156B8C73}"/>
                  </a:ext>
                </a:extLst>
              </p:cNvPr>
              <p:cNvSpPr txBox="1">
                <a:spLocks noChangeArrowheads="1"/>
              </p:cNvSpPr>
              <p:nvPr/>
            </p:nvSpPr>
            <p:spPr bwMode="auto">
              <a:xfrm>
                <a:off x="28228" y="6207695"/>
                <a:ext cx="9087544" cy="461665"/>
              </a:xfrm>
              <a:prstGeom prst="rect">
                <a:avLst/>
              </a:prstGeom>
              <a:solidFill>
                <a:schemeClr val="accent1">
                  <a:lumMod val="20000"/>
                  <a:lumOff val="80000"/>
                </a:schemeClr>
              </a:solidFill>
              <a:ln>
                <a:noFill/>
              </a:ln>
              <a:effec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0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0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buNone/>
                </a:pPr>
                <a:r>
                  <a:rPr lang="zh-CN" altLang="en-US" sz="2400" b="0" dirty="0">
                    <a:latin typeface="Times New Roman" panose="02020603050405020304" pitchFamily="18" charset="0"/>
                    <a:ea typeface="微软雅黑" panose="020B0503020204020204" pitchFamily="34" charset="-122"/>
                    <a:sym typeface="Times New Roman" panose="02020603050405020304" pitchFamily="18" charset="0"/>
                  </a:rPr>
                  <a:t>数据预处理</a:t>
                </a:r>
                <a14:m>
                  <m:oMath xmlns:m="http://schemas.openxmlformats.org/officeDocument/2006/math">
                    <m:r>
                      <a:rPr lang="zh-CN" altLang="en-US" sz="2400" b="0" i="1" smtClean="0">
                        <a:latin typeface="Cambria Math" panose="02040503050406030204" pitchFamily="18" charset="0"/>
                        <a:sym typeface="Times New Roman" panose="02020603050405020304" pitchFamily="18" charset="0"/>
                      </a:rPr>
                      <m:t>→</m:t>
                    </m:r>
                  </m:oMath>
                </a14:m>
                <a:r>
                  <a:rPr lang="zh-CN" altLang="en-US" sz="2400" b="0" dirty="0">
                    <a:latin typeface="Times New Roman" panose="02020603050405020304" pitchFamily="18" charset="0"/>
                    <a:ea typeface="微软雅黑" panose="020B0503020204020204" pitchFamily="34" charset="-122"/>
                    <a:sym typeface="Times New Roman" panose="02020603050405020304" pitchFamily="18" charset="0"/>
                  </a:rPr>
                  <a:t>模型训练</a:t>
                </a:r>
                <a14:m>
                  <m:oMath xmlns:m="http://schemas.openxmlformats.org/officeDocument/2006/math">
                    <m:r>
                      <a:rPr lang="zh-CN" altLang="en-US" sz="2400" b="0" i="1">
                        <a:latin typeface="Cambria Math" panose="02040503050406030204" pitchFamily="18" charset="0"/>
                        <a:sym typeface="Times New Roman" panose="02020603050405020304" pitchFamily="18" charset="0"/>
                      </a:rPr>
                      <m:t>→</m:t>
                    </m:r>
                  </m:oMath>
                </a14:m>
                <a:r>
                  <a:rPr lang="zh-CN" altLang="en-US" sz="2400" b="0" dirty="0">
                    <a:latin typeface="Times New Roman" panose="02020603050405020304" pitchFamily="18" charset="0"/>
                    <a:ea typeface="微软雅黑" panose="020B0503020204020204" pitchFamily="34" charset="-122"/>
                    <a:sym typeface="Times New Roman" panose="02020603050405020304" pitchFamily="18" charset="0"/>
                  </a:rPr>
                  <a:t>模型调整</a:t>
                </a:r>
                <a14:m>
                  <m:oMath xmlns:m="http://schemas.openxmlformats.org/officeDocument/2006/math">
                    <m:r>
                      <a:rPr lang="zh-CN" altLang="en-US" sz="2400" b="0" i="1">
                        <a:latin typeface="Cambria Math" panose="02040503050406030204" pitchFamily="18" charset="0"/>
                        <a:sym typeface="Times New Roman" panose="02020603050405020304" pitchFamily="18" charset="0"/>
                      </a:rPr>
                      <m:t>→</m:t>
                    </m:r>
                  </m:oMath>
                </a14:m>
                <a:r>
                  <a:rPr lang="zh-CN" altLang="en-US" sz="2400" b="0" dirty="0">
                    <a:latin typeface="Times New Roman" panose="02020603050405020304" pitchFamily="18" charset="0"/>
                    <a:ea typeface="微软雅黑" panose="020B0503020204020204" pitchFamily="34" charset="-122"/>
                    <a:sym typeface="Times New Roman" panose="02020603050405020304" pitchFamily="18" charset="0"/>
                  </a:rPr>
                  <a:t>对新数据分类</a:t>
                </a:r>
                <a14:m>
                  <m:oMath xmlns:m="http://schemas.openxmlformats.org/officeDocument/2006/math">
                    <m:r>
                      <a:rPr lang="zh-CN" altLang="en-US" sz="2400" b="0" i="1">
                        <a:latin typeface="Cambria Math" panose="02040503050406030204" pitchFamily="18" charset="0"/>
                        <a:sym typeface="Times New Roman" panose="02020603050405020304" pitchFamily="18" charset="0"/>
                      </a:rPr>
                      <m:t>→</m:t>
                    </m:r>
                  </m:oMath>
                </a14:m>
                <a:r>
                  <a:rPr lang="zh-CN" altLang="en-US" sz="2400" b="0" dirty="0">
                    <a:latin typeface="Times New Roman" panose="02020603050405020304" pitchFamily="18" charset="0"/>
                    <a:ea typeface="微软雅黑" panose="020B0503020204020204" pitchFamily="34" charset="-122"/>
                    <a:sym typeface="Times New Roman" panose="02020603050405020304" pitchFamily="18" charset="0"/>
                  </a:rPr>
                  <a:t>模型评价</a:t>
                </a:r>
                <a:endPar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Rectangle 3">
                <a:extLst>
                  <a:ext uri="{FF2B5EF4-FFF2-40B4-BE49-F238E27FC236}">
                    <a16:creationId xmlns:a16="http://schemas.microsoft.com/office/drawing/2014/main" id="{B77A4F3E-B708-4115-8B04-87ED156B8C73}"/>
                  </a:ext>
                </a:extLst>
              </p:cNvPr>
              <p:cNvSpPr txBox="1">
                <a:spLocks noRot="1" noChangeAspect="1" noMove="1" noResize="1" noEditPoints="1" noAdjustHandles="1" noChangeArrowheads="1" noChangeShapeType="1" noTextEdit="1"/>
              </p:cNvSpPr>
              <p:nvPr/>
            </p:nvSpPr>
            <p:spPr bwMode="auto">
              <a:xfrm>
                <a:off x="28228" y="6207695"/>
                <a:ext cx="9087544" cy="461665"/>
              </a:xfrm>
              <a:prstGeom prst="rect">
                <a:avLst/>
              </a:prstGeom>
              <a:blipFill>
                <a:blip r:embed="rId2"/>
                <a:stretch>
                  <a:fillRect t="-10526" b="-28947"/>
                </a:stretch>
              </a:blipFill>
              <a:ln>
                <a:noFill/>
              </a:ln>
              <a:effectLst/>
            </p:spPr>
            <p:txBody>
              <a:bodyPr/>
              <a:lstStyle/>
              <a:p>
                <a:r>
                  <a:rPr lang="zh-CN" altLang="en-US">
                    <a:noFill/>
                  </a:rPr>
                  <a:t> </a:t>
                </a:r>
              </a:p>
            </p:txBody>
          </p:sp>
        </mc:Fallback>
      </mc:AlternateContent>
    </p:spTree>
  </p:cSld>
  <p:clrMapOvr>
    <a:masterClrMapping/>
  </p:clrMapOvr>
  <p:transition spd="med">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CC81E89-ABAA-4DDD-AEDA-506410A40DF8}"/>
              </a:ext>
            </a:extLst>
          </p:cNvPr>
          <p:cNvPicPr>
            <a:picLocks noChangeAspect="1"/>
          </p:cNvPicPr>
          <p:nvPr/>
        </p:nvPicPr>
        <p:blipFill rotWithShape="1">
          <a:blip r:embed="rId2"/>
          <a:srcRect l="7132" t="583" r="10863" b="-583"/>
          <a:stretch/>
        </p:blipFill>
        <p:spPr>
          <a:xfrm>
            <a:off x="5148064" y="1556792"/>
            <a:ext cx="3743937" cy="4565452"/>
          </a:xfrm>
          <a:prstGeom prst="rect">
            <a:avLst/>
          </a:prstGeom>
        </p:spPr>
      </p:pic>
      <p:sp>
        <p:nvSpPr>
          <p:cNvPr id="31747" name="Rectangle 3">
            <a:extLst>
              <a:ext uri="{FF2B5EF4-FFF2-40B4-BE49-F238E27FC236}">
                <a16:creationId xmlns:a16="http://schemas.microsoft.com/office/drawing/2014/main" id="{D03F56C7-5A22-47CF-A7D5-55E820CE8F27}"/>
              </a:ext>
            </a:extLst>
          </p:cNvPr>
          <p:cNvSpPr>
            <a:spLocks noGrp="1" noChangeArrowheads="1"/>
          </p:cNvSpPr>
          <p:nvPr>
            <p:ph type="body" idx="4294967295"/>
          </p:nvPr>
        </p:nvSpPr>
        <p:spPr>
          <a:xfrm>
            <a:off x="251999" y="756000"/>
            <a:ext cx="5040000" cy="5895460"/>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以决策树算法</a:t>
            </a:r>
            <a:r>
              <a:rPr lang="zh-CN" altLang="en-US" sz="2400">
                <a:cs typeface="+mn-ea"/>
                <a:sym typeface="Times New Roman" panose="02020603050405020304" pitchFamily="18" charset="0"/>
              </a:rPr>
              <a:t>为例</a:t>
            </a:r>
            <a:endParaRPr lang="en-US" altLang="zh-CN" sz="2400" dirty="0">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当决策树很小时，训练和检验误差都很大，这种情况称为模型拟合不足。出现拟合不足的原因是模型尚未学习到数据的真实</a:t>
            </a:r>
            <a:r>
              <a:rPr lang="zh-CN" altLang="en-US" sz="2200">
                <a:sym typeface="Times New Roman" panose="02020603050405020304" pitchFamily="18" charset="0"/>
              </a:rPr>
              <a:t>结构。</a:t>
            </a:r>
            <a:endParaRPr lang="zh-CN" altLang="en-US" sz="2400" dirty="0">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随着决策树中结点数的增加，模型的训练误差和泛化误差都会随之</a:t>
            </a:r>
            <a:r>
              <a:rPr lang="zh-CN" altLang="en-US" sz="2200">
                <a:sym typeface="Times New Roman" panose="02020603050405020304" pitchFamily="18" charset="0"/>
              </a:rPr>
              <a:t>下降。</a:t>
            </a:r>
            <a:endParaRPr lang="zh-CN" altLang="en-US" sz="2400" dirty="0">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当树的规模变得太大时，即使训练误差还在继续降低</a:t>
            </a:r>
            <a:r>
              <a:rPr lang="zh-CN" altLang="en-US" sz="2200">
                <a:sym typeface="Times New Roman" panose="02020603050405020304" pitchFamily="18" charset="0"/>
              </a:rPr>
              <a:t>，但泛化</a:t>
            </a:r>
            <a:r>
              <a:rPr lang="zh-CN" altLang="en-US" sz="2200" dirty="0">
                <a:sym typeface="Times New Roman" panose="02020603050405020304" pitchFamily="18" charset="0"/>
              </a:rPr>
              <a:t>误差开始增大，导致模型过分拟合。</a:t>
            </a:r>
          </a:p>
        </p:txBody>
      </p:sp>
      <p:sp>
        <p:nvSpPr>
          <p:cNvPr id="9" name="Rectangle 2">
            <a:extLst>
              <a:ext uri="{FF2B5EF4-FFF2-40B4-BE49-F238E27FC236}">
                <a16:creationId xmlns:a16="http://schemas.microsoft.com/office/drawing/2014/main" id="{D745E152-806C-46D8-9DF2-CAC614BF33CA}"/>
              </a:ext>
            </a:extLst>
          </p:cNvPr>
          <p:cNvSpPr txBox="1">
            <a:spLocks noChangeArrowheads="1"/>
          </p:cNvSpPr>
          <p:nvPr/>
        </p:nvSpPr>
        <p:spPr>
          <a:xfrm>
            <a:off x="756000" y="108000"/>
            <a:ext cx="73914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kumimoji="0"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3.1 </a:t>
            </a:r>
            <a:r>
              <a:rPr kumimoji="0"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模型过分拟合和拟合不足</a:t>
            </a:r>
            <a:endParaRPr kumimoji="0"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cSld>
  <p:clrMapOvr>
    <a:masterClrMapping/>
  </p:clrMapOvr>
  <p:transition spd="med">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a:extLst>
              <a:ext uri="{FF2B5EF4-FFF2-40B4-BE49-F238E27FC236}">
                <a16:creationId xmlns:a16="http://schemas.microsoft.com/office/drawing/2014/main" id="{ECECA972-366F-41EB-97F3-E16C00E25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336701"/>
            <a:ext cx="6096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2" name="Line 4">
            <a:extLst>
              <a:ext uri="{FF2B5EF4-FFF2-40B4-BE49-F238E27FC236}">
                <a16:creationId xmlns:a16="http://schemas.microsoft.com/office/drawing/2014/main" id="{A1CD1498-72A2-4EDA-A912-FD306053EB09}"/>
              </a:ext>
            </a:extLst>
          </p:cNvPr>
          <p:cNvSpPr>
            <a:spLocks noChangeShapeType="1"/>
          </p:cNvSpPr>
          <p:nvPr/>
        </p:nvSpPr>
        <p:spPr bwMode="auto">
          <a:xfrm>
            <a:off x="5105400" y="1489101"/>
            <a:ext cx="0" cy="4114800"/>
          </a:xfrm>
          <a:prstGeom prst="line">
            <a:avLst/>
          </a:prstGeom>
          <a:noFill/>
          <a:ln w="25400">
            <a:solidFill>
              <a:srgbClr val="FF66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773" name="Text Box 5">
            <a:extLst>
              <a:ext uri="{FF2B5EF4-FFF2-40B4-BE49-F238E27FC236}">
                <a16:creationId xmlns:a16="http://schemas.microsoft.com/office/drawing/2014/main" id="{8E3A0BDC-754C-41FB-9CF8-8934F7632030}"/>
              </a:ext>
            </a:extLst>
          </p:cNvPr>
          <p:cNvSpPr txBox="1">
            <a:spLocks noChangeArrowheads="1"/>
          </p:cNvSpPr>
          <p:nvPr/>
        </p:nvSpPr>
        <p:spPr bwMode="auto">
          <a:xfrm>
            <a:off x="5181600" y="1717701"/>
            <a:ext cx="1600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400" dirty="0">
                <a:solidFill>
                  <a:srgbClr val="FF6600"/>
                </a:solidFill>
                <a:ea typeface="微软雅黑" panose="020B0503020204020204" pitchFamily="34" charset="-122"/>
                <a:sym typeface="Times New Roman" panose="02020603050405020304" pitchFamily="18" charset="0"/>
              </a:rPr>
              <a:t>过分拟合</a:t>
            </a:r>
          </a:p>
        </p:txBody>
      </p:sp>
      <p:sp>
        <p:nvSpPr>
          <p:cNvPr id="10" name="Rectangle 2">
            <a:extLst>
              <a:ext uri="{FF2B5EF4-FFF2-40B4-BE49-F238E27FC236}">
                <a16:creationId xmlns:a16="http://schemas.microsoft.com/office/drawing/2014/main" id="{7787958B-E5CD-4AAB-9C6C-1D2ABB0B6BBC}"/>
              </a:ext>
            </a:extLst>
          </p:cNvPr>
          <p:cNvSpPr txBox="1">
            <a:spLocks noChangeArrowheads="1"/>
          </p:cNvSpPr>
          <p:nvPr/>
        </p:nvSpPr>
        <p:spPr>
          <a:xfrm>
            <a:off x="756000" y="108000"/>
            <a:ext cx="73914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kumimoji="0"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3.1 </a:t>
            </a:r>
            <a:r>
              <a:rPr kumimoji="0"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模型过分拟合和拟合不足</a:t>
            </a:r>
            <a:endParaRPr kumimoji="0"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cSld>
  <p:clrMapOvr>
    <a:masterClrMapping/>
  </p:clrMapOvr>
  <p:transition spd="med">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5" descr="001">
            <a:extLst>
              <a:ext uri="{FF2B5EF4-FFF2-40B4-BE49-F238E27FC236}">
                <a16:creationId xmlns:a16="http://schemas.microsoft.com/office/drawing/2014/main" id="{9996F45E-9F6F-4E1A-8DF8-C3EF3B13DE0E}"/>
              </a:ext>
            </a:extLst>
          </p:cNvPr>
          <p:cNvPicPr>
            <a:picLocks noChangeAspect="1" noChangeArrowheads="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55451" r="6130" b="28944"/>
          <a:stretch/>
        </p:blipFill>
        <p:spPr bwMode="auto">
          <a:xfrm>
            <a:off x="7046165" y="2437780"/>
            <a:ext cx="1994314" cy="255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custDataLst>
              <p:tags r:id="rId2"/>
            </p:custDataLst>
          </p:nvPr>
        </p:nvSpPr>
        <p:spPr>
          <a:xfrm>
            <a:off x="5600092" y="4725144"/>
            <a:ext cx="3508412" cy="2143125"/>
          </a:xfrm>
          <a:prstGeom prst="rect">
            <a:avLst/>
          </a:prstGeom>
          <a:noFill/>
        </p:spPr>
        <p:txBody>
          <a:bodyPr vert="horz" wrap="square" rtlCol="0" anchor="ctr" anchorCtr="0">
            <a:noAutofit/>
          </a:bodyPr>
          <a:lstStyle/>
          <a:p>
            <a:r>
              <a:rPr lang="zh-CN" alt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决策树</a:t>
            </a:r>
            <a:r>
              <a:rPr lang="en-US" altLang="zh-CN"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M1</a:t>
            </a:r>
            <a:r>
              <a:rPr lang="zh-CN" alt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的训练误差为</a:t>
            </a:r>
            <a:r>
              <a:rPr lang="zh-CN" altLang="en-US"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r>
              <a:rPr lang="zh-CN" alt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，但它在检验数据上的误差达</a:t>
            </a:r>
            <a:r>
              <a:rPr lang="zh-CN" altLang="en-US"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圆角矩形 8"/>
          <p:cNvSpPr/>
          <p:nvPr>
            <p:custDataLst>
              <p:tags r:id="rId3"/>
            </p:custDataLst>
          </p:nvPr>
        </p:nvSpPr>
        <p:spPr bwMode="auto">
          <a:xfrm>
            <a:off x="1043608" y="6257880"/>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pic>
        <p:nvPicPr>
          <p:cNvPr id="17" name="Picture 3" descr="0011">
            <a:extLst>
              <a:ext uri="{FF2B5EF4-FFF2-40B4-BE49-F238E27FC236}">
                <a16:creationId xmlns:a16="http://schemas.microsoft.com/office/drawing/2014/main" id="{7A58E579-7EFA-4DF5-9853-64BF514DC76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378"/>
          <a:stretch/>
        </p:blipFill>
        <p:spPr bwMode="auto">
          <a:xfrm>
            <a:off x="190500" y="806817"/>
            <a:ext cx="5447995" cy="266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001">
            <a:extLst>
              <a:ext uri="{FF2B5EF4-FFF2-40B4-BE49-F238E27FC236}">
                <a16:creationId xmlns:a16="http://schemas.microsoft.com/office/drawing/2014/main" id="{9072F931-57C6-4631-80CF-86F30B649110}"/>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096" r="3401"/>
          <a:stretch/>
        </p:blipFill>
        <p:spPr bwMode="auto">
          <a:xfrm>
            <a:off x="467544" y="3547218"/>
            <a:ext cx="4916524" cy="257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a:extLst>
              <a:ext uri="{FF2B5EF4-FFF2-40B4-BE49-F238E27FC236}">
                <a16:creationId xmlns:a16="http://schemas.microsoft.com/office/drawing/2014/main" id="{E8D9F986-2EBD-49AF-A1E0-D4A6B6F275D7}"/>
              </a:ext>
            </a:extLst>
          </p:cNvPr>
          <p:cNvSpPr/>
          <p:nvPr/>
        </p:nvSpPr>
        <p:spPr bwMode="auto">
          <a:xfrm>
            <a:off x="480244" y="1809544"/>
            <a:ext cx="4885696" cy="396000"/>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矩形 20">
            <a:extLst>
              <a:ext uri="{FF2B5EF4-FFF2-40B4-BE49-F238E27FC236}">
                <a16:creationId xmlns:a16="http://schemas.microsoft.com/office/drawing/2014/main" id="{116C4FE1-B6F0-4622-AE4C-FE43A610C094}"/>
              </a:ext>
            </a:extLst>
          </p:cNvPr>
          <p:cNvSpPr/>
          <p:nvPr/>
        </p:nvSpPr>
        <p:spPr bwMode="auto">
          <a:xfrm>
            <a:off x="3048000" y="4254833"/>
            <a:ext cx="720000" cy="45719"/>
          </a:xfrm>
          <a:prstGeom prst="rect">
            <a:avLst/>
          </a:prstGeom>
          <a:solidFill>
            <a:srgbClr val="FF6600"/>
          </a:solidFill>
          <a:ln w="9525" cap="flat" cmpd="sng" algn="ctr">
            <a:solidFill>
              <a:srgbClr val="FF66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9" name="Picture 5" descr="001">
            <a:extLst>
              <a:ext uri="{FF2B5EF4-FFF2-40B4-BE49-F238E27FC236}">
                <a16:creationId xmlns:a16="http://schemas.microsoft.com/office/drawing/2014/main" id="{614C9E97-3597-4908-B8C9-7449591AB1EE}"/>
              </a:ext>
            </a:extLst>
          </p:cNvPr>
          <p:cNvPicPr>
            <a:picLocks noChangeAspect="1" noChangeArrowheads="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r="51801"/>
          <a:stretch/>
        </p:blipFill>
        <p:spPr bwMode="auto">
          <a:xfrm>
            <a:off x="5353240" y="673107"/>
            <a:ext cx="2501990" cy="360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 descr="001">
            <a:extLst>
              <a:ext uri="{FF2B5EF4-FFF2-40B4-BE49-F238E27FC236}">
                <a16:creationId xmlns:a16="http://schemas.microsoft.com/office/drawing/2014/main" id="{BA79853F-EF61-464B-8ADC-0481AF6E27E9}"/>
              </a:ext>
            </a:extLst>
          </p:cNvPr>
          <p:cNvPicPr>
            <a:picLocks noChangeAspect="1" noChangeArrowheads="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68074" t="89943" r="14311" b="1728"/>
          <a:stretch/>
        </p:blipFill>
        <p:spPr bwMode="auto">
          <a:xfrm>
            <a:off x="7762056" y="4811445"/>
            <a:ext cx="914400" cy="29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a:extLst>
              <a:ext uri="{FF2B5EF4-FFF2-40B4-BE49-F238E27FC236}">
                <a16:creationId xmlns:a16="http://schemas.microsoft.com/office/drawing/2014/main" id="{B9560ADB-B873-4BA5-905C-7ED1A010E6D2}"/>
              </a:ext>
            </a:extLst>
          </p:cNvPr>
          <p:cNvSpPr/>
          <p:nvPr/>
        </p:nvSpPr>
        <p:spPr bwMode="auto">
          <a:xfrm>
            <a:off x="480244" y="4692444"/>
            <a:ext cx="4885696" cy="216000"/>
          </a:xfrm>
          <a:prstGeom prst="rect">
            <a:avLst/>
          </a:prstGeom>
          <a:noFill/>
          <a:ln w="28575">
            <a:solidFill>
              <a:srgbClr val="13548C"/>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a:extLst>
              <a:ext uri="{FF2B5EF4-FFF2-40B4-BE49-F238E27FC236}">
                <a16:creationId xmlns:a16="http://schemas.microsoft.com/office/drawing/2014/main" id="{1DED30CF-3C67-4235-8316-2F786857D5B9}"/>
              </a:ext>
            </a:extLst>
          </p:cNvPr>
          <p:cNvSpPr/>
          <p:nvPr/>
        </p:nvSpPr>
        <p:spPr bwMode="auto">
          <a:xfrm>
            <a:off x="3048000" y="5601033"/>
            <a:ext cx="720000" cy="45719"/>
          </a:xfrm>
          <a:prstGeom prst="rect">
            <a:avLst/>
          </a:prstGeom>
          <a:solidFill>
            <a:srgbClr val="FF6600"/>
          </a:solidFill>
          <a:ln w="9525" cap="flat" cmpd="sng" algn="ctr">
            <a:solidFill>
              <a:srgbClr val="FF66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4" name="组合 13"/>
          <p:cNvGrpSpPr/>
          <p:nvPr>
            <p:custDataLst>
              <p:tags r:id="rId4"/>
            </p:custDataLst>
          </p:nvPr>
        </p:nvGrpSpPr>
        <p:grpSpPr>
          <a:xfrm>
            <a:off x="0" y="0"/>
            <a:ext cx="9144000" cy="635000"/>
            <a:chOff x="0" y="0"/>
            <a:chExt cx="9144000" cy="635000"/>
          </a:xfrm>
        </p:grpSpPr>
        <p:sp>
          <p:nvSpPr>
            <p:cNvPr id="10" name="TitleBackground"/>
            <p:cNvSpPr/>
            <p:nvPr>
              <p:custDataLst>
                <p:tags r:id="rId6"/>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ColorBlock"/>
            <p:cNvSpPr/>
            <p:nvPr>
              <p:custDataLst>
                <p:tags r:id="rId7"/>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TypeText"/>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3" name="TipText"/>
            <p:cNvSpPr txBox="1"/>
            <p:nvPr>
              <p:custDataLst>
                <p:tags r:id="rId9"/>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7" name="图片 6"/>
          <p:cNvPicPr>
            <a:picLocks/>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839307294"/>
      </p:ext>
    </p:extLst>
  </p:cSld>
  <p:clrMapOvr>
    <a:masterClrMapping/>
  </p:clrMapOvr>
  <p:transition spd="med">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90" name="Object 27">
                <a:extLst>
                  <a:ext uri="{FF2B5EF4-FFF2-40B4-BE49-F238E27FC236}">
                    <a16:creationId xmlns:a16="http://schemas.microsoft.com/office/drawing/2014/main" id="{42DDB639-EFAB-45FD-84E1-BCBAAA9BBF06}"/>
                  </a:ext>
                </a:extLst>
              </p:cNvPr>
              <p:cNvSpPr txBox="1"/>
              <p:nvPr/>
            </p:nvSpPr>
            <p:spPr bwMode="auto">
              <a:xfrm>
                <a:off x="340742" y="5781154"/>
                <a:ext cx="8318500" cy="86995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准确率</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Accuracy</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𝑇𝑃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𝑇𝑁</m:t>
                          </m:r>
                        </m:num>
                        <m:den>
                          <m:r>
                            <a:rPr lang="zh-CN" altLang="en-US" i="1">
                              <a:solidFill>
                                <a:srgbClr val="000000"/>
                              </a:solidFill>
                              <a:latin typeface="Cambria Math" panose="02040503050406030204" pitchFamily="18" charset="0"/>
                            </a:rPr>
                            <m:t>𝑇𝑃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𝑇𝑁</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𝐹𝑁</m:t>
                          </m:r>
                        </m:den>
                      </m:f>
                    </m:oMath>
                  </m:oMathPara>
                </a14:m>
                <a:endParaRPr lang="zh-CN" altLang="en-US"/>
              </a:p>
            </p:txBody>
          </p:sp>
        </mc:Choice>
        <mc:Fallback xmlns="">
          <p:sp>
            <p:nvSpPr>
              <p:cNvPr id="11290" name="Object 27">
                <a:extLst>
                  <a:ext uri="{FF2B5EF4-FFF2-40B4-BE49-F238E27FC236}">
                    <a16:creationId xmlns:a16="http://schemas.microsoft.com/office/drawing/2014/main" id="{42DDB639-EFAB-45FD-84E1-BCBAAA9BBF06}"/>
                  </a:ext>
                </a:extLst>
              </p:cNvPr>
              <p:cNvSpPr txBox="1">
                <a:spLocks noRot="1" noChangeAspect="1" noMove="1" noResize="1" noEditPoints="1" noAdjustHandles="1" noChangeArrowheads="1" noChangeShapeType="1" noTextEdit="1"/>
              </p:cNvSpPr>
              <p:nvPr/>
            </p:nvSpPr>
            <p:spPr bwMode="auto">
              <a:xfrm>
                <a:off x="340742" y="5781154"/>
                <a:ext cx="8318500" cy="869950"/>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10" name="Rectangle 2">
            <a:extLst>
              <a:ext uri="{FF2B5EF4-FFF2-40B4-BE49-F238E27FC236}">
                <a16:creationId xmlns:a16="http://schemas.microsoft.com/office/drawing/2014/main" id="{0BE927E6-DFE4-4C16-80B2-D84CE769753D}"/>
              </a:ext>
            </a:extLst>
          </p:cNvPr>
          <p:cNvSpPr>
            <a:spLocks noGrp="1" noChangeArrowheads="1"/>
          </p:cNvSpPr>
          <p:nvPr>
            <p:ph type="title" idx="4294967295"/>
          </p:nvPr>
        </p:nvSpPr>
        <p:spPr>
          <a:xfrm>
            <a:off x="755576" y="108000"/>
            <a:ext cx="73914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准确率</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评价</a:t>
            </a:r>
          </a:p>
        </p:txBody>
      </p:sp>
      <p:graphicFrame>
        <p:nvGraphicFramePr>
          <p:cNvPr id="9" name="Group 4">
            <a:extLst>
              <a:ext uri="{FF2B5EF4-FFF2-40B4-BE49-F238E27FC236}">
                <a16:creationId xmlns:a16="http://schemas.microsoft.com/office/drawing/2014/main" id="{87DA60FA-1070-4E36-8F13-34358B27820A}"/>
              </a:ext>
            </a:extLst>
          </p:cNvPr>
          <p:cNvGraphicFramePr>
            <a:graphicFrameLocks noGrp="1"/>
          </p:cNvGraphicFramePr>
          <p:nvPr>
            <p:extLst>
              <p:ext uri="{D42A27DB-BD31-4B8C-83A1-F6EECF244321}">
                <p14:modId xmlns:p14="http://schemas.microsoft.com/office/powerpoint/2010/main" val="435510569"/>
              </p:ext>
            </p:extLst>
          </p:nvPr>
        </p:nvGraphicFramePr>
        <p:xfrm>
          <a:off x="2843808" y="1557107"/>
          <a:ext cx="5832648" cy="3267383"/>
        </p:xfrm>
        <a:graphic>
          <a:graphicData uri="http://schemas.openxmlformats.org/drawingml/2006/table">
            <a:tbl>
              <a:tblPr/>
              <a:tblGrid>
                <a:gridCol w="1458162">
                  <a:extLst>
                    <a:ext uri="{9D8B030D-6E8A-4147-A177-3AD203B41FA5}">
                      <a16:colId xmlns:a16="http://schemas.microsoft.com/office/drawing/2014/main" val="1188777091"/>
                    </a:ext>
                  </a:extLst>
                </a:gridCol>
                <a:gridCol w="1458162">
                  <a:extLst>
                    <a:ext uri="{9D8B030D-6E8A-4147-A177-3AD203B41FA5}">
                      <a16:colId xmlns:a16="http://schemas.microsoft.com/office/drawing/2014/main" val="2327735614"/>
                    </a:ext>
                  </a:extLst>
                </a:gridCol>
                <a:gridCol w="1458162">
                  <a:extLst>
                    <a:ext uri="{9D8B030D-6E8A-4147-A177-3AD203B41FA5}">
                      <a16:colId xmlns:a16="http://schemas.microsoft.com/office/drawing/2014/main" val="4127642479"/>
                    </a:ext>
                  </a:extLst>
                </a:gridCol>
                <a:gridCol w="1458162">
                  <a:extLst>
                    <a:ext uri="{9D8B030D-6E8A-4147-A177-3AD203B41FA5}">
                      <a16:colId xmlns:a16="http://schemas.microsoft.com/office/drawing/2014/main" val="4006260876"/>
                    </a:ext>
                  </a:extLst>
                </a:gridCol>
              </a:tblGrid>
              <a:tr h="662932">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20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25" marB="4572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PREDICTED CLASS</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7557583"/>
                  </a:ext>
                </a:extLst>
              </a:tr>
              <a:tr h="845259">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ACTUAL</a:t>
                      </a:r>
                      <a:br>
                        <a:rPr kumimoji="0" lang="en-US" altLang="zh-CN" sz="20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20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CLASS</a:t>
                      </a:r>
                    </a:p>
                  </a:txBody>
                  <a:tcPr marT="45725" marB="4572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00B0F0"/>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313868363"/>
                  </a:ext>
                </a:extLst>
              </a:tr>
              <a:tr h="8795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a:t>
                      </a:r>
                      <a:b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20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b</a:t>
                      </a:r>
                      <a:b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20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72189781"/>
                  </a:ext>
                </a:extLst>
              </a:tr>
              <a:tr h="8795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b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20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d</a:t>
                      </a:r>
                      <a:b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20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607764171"/>
                  </a:ext>
                </a:extLst>
              </a:tr>
            </a:tbl>
          </a:graphicData>
        </a:graphic>
      </p:graphicFrame>
      <p:graphicFrame>
        <p:nvGraphicFramePr>
          <p:cNvPr id="2" name="Group 59">
            <a:extLst>
              <a:ext uri="{FF2B5EF4-FFF2-40B4-BE49-F238E27FC236}">
                <a16:creationId xmlns:a16="http://schemas.microsoft.com/office/drawing/2014/main" id="{0217930D-A141-4490-B8A2-9BCE909B292F}"/>
              </a:ext>
            </a:extLst>
          </p:cNvPr>
          <p:cNvGraphicFramePr>
            <a:graphicFrameLocks/>
          </p:cNvGraphicFramePr>
          <p:nvPr>
            <p:extLst>
              <p:ext uri="{D42A27DB-BD31-4B8C-83A1-F6EECF244321}">
                <p14:modId xmlns:p14="http://schemas.microsoft.com/office/powerpoint/2010/main" val="2916515865"/>
              </p:ext>
            </p:extLst>
          </p:nvPr>
        </p:nvGraphicFramePr>
        <p:xfrm>
          <a:off x="179512" y="1557107"/>
          <a:ext cx="2237441" cy="3156967"/>
        </p:xfrm>
        <a:graphic>
          <a:graphicData uri="http://schemas.openxmlformats.org/drawingml/2006/table">
            <a:tbl>
              <a:tblPr/>
              <a:tblGrid>
                <a:gridCol w="775716">
                  <a:extLst>
                    <a:ext uri="{9D8B030D-6E8A-4147-A177-3AD203B41FA5}">
                      <a16:colId xmlns:a16="http://schemas.microsoft.com/office/drawing/2014/main" val="3695421154"/>
                    </a:ext>
                  </a:extLst>
                </a:gridCol>
                <a:gridCol w="561725">
                  <a:extLst>
                    <a:ext uri="{9D8B030D-6E8A-4147-A177-3AD203B41FA5}">
                      <a16:colId xmlns:a16="http://schemas.microsoft.com/office/drawing/2014/main" val="958294326"/>
                    </a:ext>
                  </a:extLst>
                </a:gridCol>
                <a:gridCol w="900000">
                  <a:extLst>
                    <a:ext uri="{9D8B030D-6E8A-4147-A177-3AD203B41FA5}">
                      <a16:colId xmlns:a16="http://schemas.microsoft.com/office/drawing/2014/main" val="3736606537"/>
                    </a:ext>
                  </a:extLst>
                </a:gridCol>
              </a:tblGrid>
              <a:tr h="40063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Instance</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P(+|A)</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True Class</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989996258"/>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836548131"/>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19645098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0.87</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8624380"/>
                  </a:ext>
                </a:extLst>
              </a:tr>
              <a:tr h="27921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43341170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214190452"/>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4619751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0.76</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03632356"/>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0.53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533893570"/>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0.43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57125079"/>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0.25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398154"/>
                  </a:ext>
                </a:extLst>
              </a:tr>
            </a:tbl>
          </a:graphicData>
        </a:graphic>
      </p:graphicFrame>
    </p:spTree>
  </p:cSld>
  <p:clrMapOvr>
    <a:masterClrMapping/>
  </p:clrMapOvr>
  <p:transition spd="med">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5" descr="001">
            <a:extLst>
              <a:ext uri="{FF2B5EF4-FFF2-40B4-BE49-F238E27FC236}">
                <a16:creationId xmlns:a16="http://schemas.microsoft.com/office/drawing/2014/main" id="{9996F45E-9F6F-4E1A-8DF8-C3EF3B13DE0E}"/>
              </a:ext>
            </a:extLst>
          </p:cNvPr>
          <p:cNvPicPr>
            <a:picLocks noChangeAspect="1" noChangeArrowheads="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55451" r="6130" b="28944"/>
          <a:stretch/>
        </p:blipFill>
        <p:spPr bwMode="auto">
          <a:xfrm>
            <a:off x="7046165" y="2437780"/>
            <a:ext cx="1994314" cy="255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custDataLst>
              <p:tags r:id="rId2"/>
            </p:custDataLst>
          </p:nvPr>
        </p:nvSpPr>
        <p:spPr>
          <a:xfrm>
            <a:off x="5600092" y="4725144"/>
            <a:ext cx="3508412" cy="2143125"/>
          </a:xfrm>
          <a:prstGeom prst="rect">
            <a:avLst/>
          </a:prstGeom>
          <a:noFill/>
        </p:spPr>
        <p:txBody>
          <a:bodyPr vert="horz" wrap="square" rtlCol="0" anchor="ctr" anchorCtr="0">
            <a:noAutofit/>
          </a:bodyPr>
          <a:lstStyle/>
          <a:p>
            <a:r>
              <a:rPr lang="zh-CN" altLang="en-US">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决策树</a:t>
            </a:r>
            <a:r>
              <a:rPr lang="en-US" altLang="zh-CN">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M2</a:t>
            </a:r>
            <a:r>
              <a:rPr lang="zh-CN" altLang="en-US">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训练误差为</a:t>
            </a:r>
            <a:r>
              <a:rPr lang="zh-CN" altLang="en-US"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r>
              <a:rPr lang="zh-CN" alt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，但它在检验数据上的误差达</a:t>
            </a:r>
            <a:r>
              <a:rPr lang="zh-CN" altLang="en-US"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endParaRPr lang="zh-CN" altLang="en-US"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圆角矩形 8"/>
          <p:cNvSpPr/>
          <p:nvPr>
            <p:custDataLst>
              <p:tags r:id="rId3"/>
            </p:custDataLst>
          </p:nvPr>
        </p:nvSpPr>
        <p:spPr bwMode="auto">
          <a:xfrm>
            <a:off x="1043608" y="6257880"/>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pic>
        <p:nvPicPr>
          <p:cNvPr id="17" name="Picture 3" descr="0011">
            <a:extLst>
              <a:ext uri="{FF2B5EF4-FFF2-40B4-BE49-F238E27FC236}">
                <a16:creationId xmlns:a16="http://schemas.microsoft.com/office/drawing/2014/main" id="{7A58E579-7EFA-4DF5-9853-64BF514DC76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378"/>
          <a:stretch/>
        </p:blipFill>
        <p:spPr bwMode="auto">
          <a:xfrm>
            <a:off x="190500" y="806817"/>
            <a:ext cx="5447995" cy="266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001">
            <a:extLst>
              <a:ext uri="{FF2B5EF4-FFF2-40B4-BE49-F238E27FC236}">
                <a16:creationId xmlns:a16="http://schemas.microsoft.com/office/drawing/2014/main" id="{9072F931-57C6-4631-80CF-86F30B649110}"/>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096" r="3401"/>
          <a:stretch/>
        </p:blipFill>
        <p:spPr bwMode="auto">
          <a:xfrm>
            <a:off x="467544" y="3547218"/>
            <a:ext cx="4916524" cy="257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a:extLst>
              <a:ext uri="{FF2B5EF4-FFF2-40B4-BE49-F238E27FC236}">
                <a16:creationId xmlns:a16="http://schemas.microsoft.com/office/drawing/2014/main" id="{E8D9F986-2EBD-49AF-A1E0-D4A6B6F275D7}"/>
              </a:ext>
            </a:extLst>
          </p:cNvPr>
          <p:cNvSpPr/>
          <p:nvPr/>
        </p:nvSpPr>
        <p:spPr bwMode="auto">
          <a:xfrm>
            <a:off x="480244" y="1809544"/>
            <a:ext cx="4885696" cy="396000"/>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矩形 20">
            <a:extLst>
              <a:ext uri="{FF2B5EF4-FFF2-40B4-BE49-F238E27FC236}">
                <a16:creationId xmlns:a16="http://schemas.microsoft.com/office/drawing/2014/main" id="{116C4FE1-B6F0-4622-AE4C-FE43A610C094}"/>
              </a:ext>
            </a:extLst>
          </p:cNvPr>
          <p:cNvSpPr/>
          <p:nvPr/>
        </p:nvSpPr>
        <p:spPr bwMode="auto">
          <a:xfrm>
            <a:off x="3048000" y="4254833"/>
            <a:ext cx="720000" cy="45719"/>
          </a:xfrm>
          <a:prstGeom prst="rect">
            <a:avLst/>
          </a:prstGeom>
          <a:solidFill>
            <a:srgbClr val="FF6600"/>
          </a:solidFill>
          <a:ln w="9525" cap="flat" cmpd="sng" algn="ctr">
            <a:solidFill>
              <a:srgbClr val="FF66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9" name="Picture 5" descr="001">
            <a:extLst>
              <a:ext uri="{FF2B5EF4-FFF2-40B4-BE49-F238E27FC236}">
                <a16:creationId xmlns:a16="http://schemas.microsoft.com/office/drawing/2014/main" id="{614C9E97-3597-4908-B8C9-7449591AB1EE}"/>
              </a:ext>
            </a:extLst>
          </p:cNvPr>
          <p:cNvPicPr>
            <a:picLocks noChangeAspect="1" noChangeArrowheads="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r="51801"/>
          <a:stretch/>
        </p:blipFill>
        <p:spPr bwMode="auto">
          <a:xfrm>
            <a:off x="5353240" y="673107"/>
            <a:ext cx="2501990" cy="360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 descr="001">
            <a:extLst>
              <a:ext uri="{FF2B5EF4-FFF2-40B4-BE49-F238E27FC236}">
                <a16:creationId xmlns:a16="http://schemas.microsoft.com/office/drawing/2014/main" id="{BA79853F-EF61-464B-8ADC-0481AF6E27E9}"/>
              </a:ext>
            </a:extLst>
          </p:cNvPr>
          <p:cNvPicPr>
            <a:picLocks noChangeAspect="1" noChangeArrowheads="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68074" t="89943" r="14311" b="1728"/>
          <a:stretch/>
        </p:blipFill>
        <p:spPr bwMode="auto">
          <a:xfrm>
            <a:off x="7762056" y="4811445"/>
            <a:ext cx="914400" cy="29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a:extLst>
              <a:ext uri="{FF2B5EF4-FFF2-40B4-BE49-F238E27FC236}">
                <a16:creationId xmlns:a16="http://schemas.microsoft.com/office/drawing/2014/main" id="{B9560ADB-B873-4BA5-905C-7ED1A010E6D2}"/>
              </a:ext>
            </a:extLst>
          </p:cNvPr>
          <p:cNvSpPr/>
          <p:nvPr/>
        </p:nvSpPr>
        <p:spPr bwMode="auto">
          <a:xfrm>
            <a:off x="480244" y="4692444"/>
            <a:ext cx="4885696" cy="216000"/>
          </a:xfrm>
          <a:prstGeom prst="rect">
            <a:avLst/>
          </a:prstGeom>
          <a:noFill/>
          <a:ln w="28575">
            <a:solidFill>
              <a:srgbClr val="13548C"/>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a:extLst>
              <a:ext uri="{FF2B5EF4-FFF2-40B4-BE49-F238E27FC236}">
                <a16:creationId xmlns:a16="http://schemas.microsoft.com/office/drawing/2014/main" id="{1DED30CF-3C67-4235-8316-2F786857D5B9}"/>
              </a:ext>
            </a:extLst>
          </p:cNvPr>
          <p:cNvSpPr/>
          <p:nvPr/>
        </p:nvSpPr>
        <p:spPr bwMode="auto">
          <a:xfrm>
            <a:off x="3048000" y="5601033"/>
            <a:ext cx="720000" cy="45719"/>
          </a:xfrm>
          <a:prstGeom prst="rect">
            <a:avLst/>
          </a:prstGeom>
          <a:solidFill>
            <a:srgbClr val="FF6600"/>
          </a:solidFill>
          <a:ln w="9525" cap="flat" cmpd="sng" algn="ctr">
            <a:solidFill>
              <a:srgbClr val="FF66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4" name="组合 13"/>
          <p:cNvGrpSpPr/>
          <p:nvPr>
            <p:custDataLst>
              <p:tags r:id="rId4"/>
            </p:custDataLst>
          </p:nvPr>
        </p:nvGrpSpPr>
        <p:grpSpPr>
          <a:xfrm>
            <a:off x="0" y="0"/>
            <a:ext cx="9144000" cy="635000"/>
            <a:chOff x="0" y="0"/>
            <a:chExt cx="9144000" cy="635000"/>
          </a:xfrm>
        </p:grpSpPr>
        <p:sp>
          <p:nvSpPr>
            <p:cNvPr id="10" name="TitleBackground"/>
            <p:cNvSpPr/>
            <p:nvPr>
              <p:custDataLst>
                <p:tags r:id="rId6"/>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ColorBlock"/>
            <p:cNvSpPr/>
            <p:nvPr>
              <p:custDataLst>
                <p:tags r:id="rId7"/>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TypeText"/>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3" name="TipText"/>
            <p:cNvSpPr txBox="1"/>
            <p:nvPr>
              <p:custDataLst>
                <p:tags r:id="rId9"/>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7" name="图片 6"/>
          <p:cNvPicPr>
            <a:picLocks/>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96373531"/>
      </p:ext>
    </p:extLst>
  </p:cSld>
  <p:clrMapOvr>
    <a:masterClrMapping/>
  </p:clrMapOvr>
  <p:transition spd="med">
    <p:split orient="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导致过拟合的原因</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训练集规模太大</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训练集中存在大量噪音数据</a:t>
            </a:r>
          </a:p>
        </p:txBody>
      </p:sp>
      <p:sp>
        <p:nvSpPr>
          <p:cNvPr id="9" name="TextBox 8"/>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训练集规模太小，训练模型过于复杂</a:t>
            </a:r>
          </a:p>
        </p:txBody>
      </p:sp>
      <p:sp>
        <p:nvSpPr>
          <p:cNvPr id="11" name="矩形 10"/>
          <p:cNvSpPr>
            <a:spLocks noChangeAspect="1"/>
          </p:cNvSpPr>
          <p:nvPr>
            <p:custDataLst>
              <p:tags r:id="rId6"/>
            </p:custDataLst>
          </p:nvPr>
        </p:nvSpPr>
        <p:spPr bwMode="auto">
          <a:xfrm>
            <a:off x="1114425" y="2850356"/>
            <a:ext cx="514350" cy="514350"/>
          </a:xfrm>
          <a:prstGeom prst="rect">
            <a:avLst/>
          </a:prstGeom>
          <a:solidFill>
            <a:srgbClr val="808080"/>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7"/>
            </p:custDataLst>
          </p:nvPr>
        </p:nvSpPr>
        <p:spPr bwMode="auto">
          <a:xfrm>
            <a:off x="1114425" y="3707606"/>
            <a:ext cx="514350" cy="514350"/>
          </a:xfrm>
          <a:prstGeom prst="rect">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8"/>
            </p:custDataLst>
          </p:nvPr>
        </p:nvSpPr>
        <p:spPr bwMode="auto">
          <a:xfrm>
            <a:off x="1114425" y="4564856"/>
            <a:ext cx="514350" cy="514350"/>
          </a:xfrm>
          <a:prstGeom prst="rect">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9"/>
            </p:custDataLst>
          </p:nvPr>
        </p:nvSpPr>
        <p:spPr bwMode="auto">
          <a:xfrm>
            <a:off x="6172200" y="6017260"/>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10"/>
            </p:custDataLst>
          </p:nvPr>
        </p:nvGrpSpPr>
        <p:grpSpPr>
          <a:xfrm>
            <a:off x="0" y="0"/>
            <a:ext cx="9144000" cy="635000"/>
            <a:chOff x="0" y="0"/>
            <a:chExt cx="9144000" cy="635000"/>
          </a:xfrm>
        </p:grpSpPr>
        <p:sp>
          <p:nvSpPr>
            <p:cNvPr id="16" name="TitleBackground"/>
            <p:cNvSpPr/>
            <p:nvPr>
              <p:custDataLst>
                <p:tags r:id="rId12"/>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3"/>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5"/>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122309828"/>
      </p:ext>
    </p:extLst>
  </p:cSld>
  <p:clrMapOvr>
    <a:masterClrMapping/>
  </p:clrMapOvr>
  <p:transition spd="med">
    <p:split orient="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43BE6130-A4F7-4FCB-9253-2A3BF5DC0964}"/>
              </a:ext>
            </a:extLst>
          </p:cNvPr>
          <p:cNvSpPr>
            <a:spLocks noGrp="1" noChangeArrowheads="1"/>
          </p:cNvSpPr>
          <p:nvPr>
            <p:ph type="title" idx="4294967295"/>
          </p:nvPr>
        </p:nvSpPr>
        <p:spPr>
          <a:xfrm>
            <a:off x="756000" y="108000"/>
            <a:ext cx="73914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噪声</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导致的过分拟合</a:t>
            </a:r>
          </a:p>
        </p:txBody>
      </p:sp>
      <p:pic>
        <p:nvPicPr>
          <p:cNvPr id="35843" name="Picture 3">
            <a:extLst>
              <a:ext uri="{FF2B5EF4-FFF2-40B4-BE49-F238E27FC236}">
                <a16:creationId xmlns:a16="http://schemas.microsoft.com/office/drawing/2014/main" id="{DA3C6601-8C4C-4C69-A424-CA2CAE355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819" b="3615"/>
          <a:stretch>
            <a:fillRect/>
          </a:stretch>
        </p:blipFill>
        <p:spPr bwMode="auto">
          <a:xfrm>
            <a:off x="1331640" y="1257300"/>
            <a:ext cx="6324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4" name="Text Box 4">
            <a:extLst>
              <a:ext uri="{FF2B5EF4-FFF2-40B4-BE49-F238E27FC236}">
                <a16:creationId xmlns:a16="http://schemas.microsoft.com/office/drawing/2014/main" id="{6F8F45AA-4739-4C4B-A044-2B5A87DBEDE6}"/>
              </a:ext>
            </a:extLst>
          </p:cNvPr>
          <p:cNvSpPr txBox="1">
            <a:spLocks noChangeArrowheads="1"/>
          </p:cNvSpPr>
          <p:nvPr/>
        </p:nvSpPr>
        <p:spPr bwMode="auto">
          <a:xfrm>
            <a:off x="2987824" y="5804909"/>
            <a:ext cx="3168352" cy="400110"/>
          </a:xfrm>
          <a:prstGeom prst="rect">
            <a:avLst/>
          </a:prstGeom>
          <a:solidFill>
            <a:srgbClr val="13548C"/>
          </a:solidFill>
          <a:ln>
            <a:noFill/>
          </a:ln>
          <a:effectLst/>
        </p:spPr>
        <p:txBody>
          <a:bodyPr wrap="square">
            <a:spAutoFit/>
          </a:bodyPr>
          <a:lstStyle>
            <a:lvl1pPr>
              <a:spcBef>
                <a:spcPct val="20000"/>
              </a:spcBef>
              <a:buClr>
                <a:schemeClr val="folHlink"/>
              </a:buClr>
              <a:buSzPct val="6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FontTx/>
              <a:buNone/>
            </a:pPr>
            <a:r>
              <a:rPr lang="zh-CN" altLang="en-US" b="0" dirty="0">
                <a:solidFill>
                  <a:schemeClr val="bg1"/>
                </a:solidFill>
                <a:ea typeface="微软雅黑" panose="020B0503020204020204" pitchFamily="34" charset="-122"/>
                <a:sym typeface="Times New Roman" panose="02020603050405020304" pitchFamily="18" charset="0"/>
              </a:rPr>
              <a:t>噪声导致决策边界的改变</a:t>
            </a:r>
          </a:p>
        </p:txBody>
      </p:sp>
    </p:spTree>
  </p:cSld>
  <p:clrMapOvr>
    <a:masterClrMapping/>
  </p:clrMapOvr>
  <p:transition spd="med">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7CA9884-DA3A-4F69-A606-71C98920A6D0}"/>
              </a:ext>
            </a:extLst>
          </p:cNvPr>
          <p:cNvSpPr>
            <a:spLocks noGrp="1" noChangeArrowheads="1"/>
          </p:cNvSpPr>
          <p:nvPr>
            <p:ph type="title" idx="4294967295"/>
          </p:nvPr>
        </p:nvSpPr>
        <p:spPr>
          <a:xfrm>
            <a:off x="756000" y="108000"/>
            <a:ext cx="8812212"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缺乏</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代表性样本导致的过分拟合</a:t>
            </a:r>
          </a:p>
        </p:txBody>
      </p:sp>
      <p:sp>
        <p:nvSpPr>
          <p:cNvPr id="36867" name="Rectangle 6">
            <a:extLst>
              <a:ext uri="{FF2B5EF4-FFF2-40B4-BE49-F238E27FC236}">
                <a16:creationId xmlns:a16="http://schemas.microsoft.com/office/drawing/2014/main" id="{E7ACB8EB-DFF2-457A-8B68-882CD0982C44}"/>
              </a:ext>
            </a:extLst>
          </p:cNvPr>
          <p:cNvSpPr>
            <a:spLocks noGrp="1" noChangeArrowheads="1"/>
          </p:cNvSpPr>
          <p:nvPr>
            <p:ph type="body" idx="4294967295"/>
          </p:nvPr>
        </p:nvSpPr>
        <p:spPr>
          <a:xfrm>
            <a:off x="252000" y="756000"/>
            <a:ext cx="3167872" cy="5643789"/>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根据</a:t>
            </a:r>
            <a:r>
              <a:rPr lang="zh-CN" altLang="en-US" sz="2400" b="1" dirty="0">
                <a:solidFill>
                  <a:srgbClr val="FF6600"/>
                </a:solidFill>
                <a:cs typeface="+mn-ea"/>
                <a:sym typeface="Times New Roman" panose="02020603050405020304" pitchFamily="18" charset="0"/>
              </a:rPr>
              <a:t>少量训练记录</a:t>
            </a:r>
            <a:r>
              <a:rPr lang="zh-CN" altLang="en-US" sz="2400" dirty="0">
                <a:cs typeface="+mn-ea"/>
                <a:sym typeface="Times New Roman" panose="02020603050405020304" pitchFamily="18" charset="0"/>
              </a:rPr>
              <a:t>做出分类决策的模型也容易受过分拟合的影响。</a:t>
            </a: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由于训练数据缺乏具有代表性的样本，在没有多少训练记录的情况下，</a:t>
            </a:r>
            <a:r>
              <a:rPr lang="zh-CN" altLang="en-US" sz="2400" b="1" dirty="0">
                <a:solidFill>
                  <a:srgbClr val="FF6600"/>
                </a:solidFill>
                <a:cs typeface="+mn-ea"/>
                <a:sym typeface="Times New Roman" panose="02020603050405020304" pitchFamily="18" charset="0"/>
              </a:rPr>
              <a:t>学习算法仍然细化模型</a:t>
            </a:r>
            <a:r>
              <a:rPr lang="zh-CN" altLang="en-US" sz="2400" dirty="0">
                <a:cs typeface="+mn-ea"/>
                <a:sym typeface="Times New Roman" panose="02020603050405020304" pitchFamily="18" charset="0"/>
              </a:rPr>
              <a:t>就会产生过分拟合。</a:t>
            </a:r>
          </a:p>
        </p:txBody>
      </p:sp>
      <p:pic>
        <p:nvPicPr>
          <p:cNvPr id="5" name="Picture 4" descr="002">
            <a:extLst>
              <a:ext uri="{FF2B5EF4-FFF2-40B4-BE49-F238E27FC236}">
                <a16:creationId xmlns:a16="http://schemas.microsoft.com/office/drawing/2014/main" id="{DE4EE38B-63A4-4CA6-B3B4-E57B833774D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93" r="2445"/>
          <a:stretch/>
        </p:blipFill>
        <p:spPr bwMode="auto">
          <a:xfrm>
            <a:off x="3574129" y="980728"/>
            <a:ext cx="5332927" cy="515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7E3267F0-57E6-40E0-B26B-B4E95127BE26}"/>
              </a:ext>
            </a:extLst>
          </p:cNvPr>
          <p:cNvSpPr/>
          <p:nvPr/>
        </p:nvSpPr>
        <p:spPr bwMode="auto">
          <a:xfrm>
            <a:off x="3569301" y="1956261"/>
            <a:ext cx="5320800" cy="648000"/>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a:extLst>
              <a:ext uri="{FF2B5EF4-FFF2-40B4-BE49-F238E27FC236}">
                <a16:creationId xmlns:a16="http://schemas.microsoft.com/office/drawing/2014/main" id="{0BC85998-7003-4010-B508-859E6B11EEEB}"/>
              </a:ext>
            </a:extLst>
          </p:cNvPr>
          <p:cNvSpPr/>
          <p:nvPr/>
        </p:nvSpPr>
        <p:spPr bwMode="auto">
          <a:xfrm>
            <a:off x="6334101" y="2388261"/>
            <a:ext cx="2556000" cy="216000"/>
          </a:xfrm>
          <a:prstGeom prst="rect">
            <a:avLst/>
          </a:prstGeom>
          <a:noFill/>
          <a:ln w="28575">
            <a:solidFill>
              <a:srgbClr val="FF66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3" name="直接箭头连接符 2">
            <a:extLst>
              <a:ext uri="{FF2B5EF4-FFF2-40B4-BE49-F238E27FC236}">
                <a16:creationId xmlns:a16="http://schemas.microsoft.com/office/drawing/2014/main" id="{2D4FA56C-6158-4898-8122-779C1050469B}"/>
              </a:ext>
            </a:extLst>
          </p:cNvPr>
          <p:cNvCxnSpPr>
            <a:cxnSpLocks/>
          </p:cNvCxnSpPr>
          <p:nvPr/>
        </p:nvCxnSpPr>
        <p:spPr bwMode="auto">
          <a:xfrm flipH="1">
            <a:off x="4283968" y="3720315"/>
            <a:ext cx="1202174" cy="1724909"/>
          </a:xfrm>
          <a:prstGeom prst="straightConnector1">
            <a:avLst/>
          </a:prstGeom>
          <a:solidFill>
            <a:schemeClr val="accent1"/>
          </a:solidFill>
          <a:ln w="28575" cap="flat" cmpd="sng" algn="ctr">
            <a:solidFill>
              <a:srgbClr val="FF660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6953981" y="4813701"/>
            <a:ext cx="1722475" cy="830997"/>
          </a:xfrm>
          <a:prstGeom prst="rect">
            <a:avLst/>
          </a:prstGeom>
          <a:noFill/>
        </p:spPr>
        <p:txBody>
          <a:bodyPr wrap="square" rtlCol="0">
            <a:spAutoFit/>
          </a:bodyPr>
          <a:lstStyle/>
          <a:p>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训练集</a:t>
            </a:r>
            <a:r>
              <a:rPr lang="zh-CN" altLang="en-US"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太少</a:t>
            </a:r>
            <a:endParaRPr lang="en-US" altLang="zh-CN"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模型</a:t>
            </a: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太复杂</a:t>
            </a:r>
          </a:p>
        </p:txBody>
      </p:sp>
    </p:spTree>
  </p:cSld>
  <p:clrMapOvr>
    <a:masterClrMapping/>
  </p:clrMapOvr>
  <p:transition spd="med">
    <p:split orient="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9C25697-0211-443E-8ADB-51C9A72F2E2B}"/>
              </a:ext>
            </a:extLst>
          </p:cNvPr>
          <p:cNvSpPr>
            <a:spLocks noGrp="1" noChangeArrowheads="1"/>
          </p:cNvSpPr>
          <p:nvPr>
            <p:ph type="title" idx="4294967295"/>
          </p:nvPr>
        </p:nvSpPr>
        <p:spPr>
          <a:xfrm>
            <a:off x="756000" y="108000"/>
            <a:ext cx="73914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减少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泛化误差</a:t>
            </a:r>
          </a:p>
        </p:txBody>
      </p:sp>
      <p:sp>
        <p:nvSpPr>
          <p:cNvPr id="41987" name="Rectangle 3">
            <a:extLst>
              <a:ext uri="{FF2B5EF4-FFF2-40B4-BE49-F238E27FC236}">
                <a16:creationId xmlns:a16="http://schemas.microsoft.com/office/drawing/2014/main" id="{E1741FDB-3086-47F1-BFD7-51C781CCA49F}"/>
              </a:ext>
            </a:extLst>
          </p:cNvPr>
          <p:cNvSpPr>
            <a:spLocks noGrp="1" noChangeArrowheads="1"/>
          </p:cNvSpPr>
          <p:nvPr>
            <p:ph type="body" idx="4294967295"/>
          </p:nvPr>
        </p:nvSpPr>
        <p:spPr>
          <a:xfrm>
            <a:off x="252000" y="756000"/>
            <a:ext cx="8640000" cy="2950744"/>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过分拟合的主要原因一直是个争辩的话题，但数据挖掘研究界普遍认为</a:t>
            </a:r>
            <a:r>
              <a:rPr lang="zh-CN" altLang="en-US" sz="2400" b="1" dirty="0">
                <a:solidFill>
                  <a:srgbClr val="FF6600"/>
                </a:solidFill>
                <a:cs typeface="+mn-ea"/>
                <a:sym typeface="Times New Roman" panose="02020603050405020304" pitchFamily="18" charset="0"/>
              </a:rPr>
              <a:t>模型的复杂度</a:t>
            </a:r>
            <a:r>
              <a:rPr lang="zh-CN" altLang="en-US" sz="2400" dirty="0">
                <a:cs typeface="+mn-ea"/>
                <a:sym typeface="Times New Roman" panose="02020603050405020304" pitchFamily="18" charset="0"/>
              </a:rPr>
              <a:t>对模型的过分拟合有</a:t>
            </a:r>
            <a:r>
              <a:rPr lang="zh-CN" altLang="en-US" sz="2400">
                <a:cs typeface="+mn-ea"/>
                <a:sym typeface="Times New Roman" panose="02020603050405020304" pitchFamily="18" charset="0"/>
              </a:rPr>
              <a:t>影响。</a:t>
            </a:r>
            <a:endParaRPr lang="zh-CN" altLang="en-US" sz="2400" dirty="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如何确定正确的模型复杂度？理想的复杂度是能产生最低泛化误差的模型的复杂</a:t>
            </a:r>
            <a:r>
              <a:rPr lang="zh-CN" altLang="en-US" sz="2400">
                <a:cs typeface="+mn-ea"/>
                <a:sym typeface="Times New Roman" panose="02020603050405020304" pitchFamily="18" charset="0"/>
              </a:rPr>
              <a:t>度。</a:t>
            </a:r>
            <a:endParaRPr lang="zh-CN" altLang="en-US" sz="2400" dirty="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b="1" dirty="0">
                <a:solidFill>
                  <a:srgbClr val="FF6600"/>
                </a:solidFill>
                <a:cs typeface="+mn-ea"/>
                <a:sym typeface="Times New Roman" panose="02020603050405020304" pitchFamily="18" charset="0"/>
              </a:rPr>
              <a:t>奥卡姆</a:t>
            </a:r>
            <a:r>
              <a:rPr lang="zh-CN" altLang="en-US" sz="2400" b="1">
                <a:solidFill>
                  <a:srgbClr val="FF6600"/>
                </a:solidFill>
                <a:cs typeface="+mn-ea"/>
                <a:sym typeface="Times New Roman" panose="02020603050405020304" pitchFamily="18" charset="0"/>
              </a:rPr>
              <a:t>剃刀定律</a:t>
            </a:r>
            <a:endParaRPr lang="en-US" altLang="zh-CN" sz="2400" b="1" dirty="0">
              <a:solidFill>
                <a:srgbClr val="FF6600"/>
              </a:solidFill>
              <a:cs typeface="+mn-ea"/>
              <a:sym typeface="Times New Roman" panose="02020603050405020304" pitchFamily="18" charset="0"/>
            </a:endParaRPr>
          </a:p>
        </p:txBody>
      </p:sp>
      <p:pic>
        <p:nvPicPr>
          <p:cNvPr id="57346" name="Picture 2" descr="Image result for Occam's Razor">
            <a:extLst>
              <a:ext uri="{FF2B5EF4-FFF2-40B4-BE49-F238E27FC236}">
                <a16:creationId xmlns:a16="http://schemas.microsoft.com/office/drawing/2014/main" id="{1B01D14C-B9DF-4CAB-A1EC-6E30498C9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106" y="3744844"/>
            <a:ext cx="3500773" cy="29507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12784408-CE2C-405E-A17C-5E333615C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55880" y="3684786"/>
            <a:ext cx="3329226" cy="3065213"/>
          </a:xfrm>
          <a:prstGeom prst="rect">
            <a:avLst/>
          </a:prstGeom>
        </p:spPr>
      </p:pic>
    </p:spTree>
  </p:cSld>
  <p:clrMapOvr>
    <a:masterClrMapping/>
  </p:clrMapOvr>
  <p:transition spd="med">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24DD360-E6E7-4FD5-9358-EB245B3064CC}"/>
              </a:ext>
            </a:extLst>
          </p:cNvPr>
          <p:cNvSpPr>
            <a:spLocks noGrp="1" noChangeArrowheads="1"/>
          </p:cNvSpPr>
          <p:nvPr>
            <p:ph type="title" idx="4294967295"/>
          </p:nvPr>
        </p:nvSpPr>
        <p:spPr>
          <a:xfrm>
            <a:off x="756000" y="108000"/>
            <a:ext cx="8078787"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奥</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卡</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姆剃刀</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AU"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Occam's Razor)</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4035" name="Rectangle 3">
            <a:extLst>
              <a:ext uri="{FF2B5EF4-FFF2-40B4-BE49-F238E27FC236}">
                <a16:creationId xmlns:a16="http://schemas.microsoft.com/office/drawing/2014/main" id="{D3FAF15E-69DA-4071-8B05-3C18D1E8189B}"/>
              </a:ext>
            </a:extLst>
          </p:cNvPr>
          <p:cNvSpPr>
            <a:spLocks noGrp="1" noChangeArrowheads="1"/>
          </p:cNvSpPr>
          <p:nvPr>
            <p:ph type="body" idx="4294967295"/>
          </p:nvPr>
        </p:nvSpPr>
        <p:spPr>
          <a:xfrm>
            <a:off x="252000" y="756000"/>
            <a:ext cx="8640000" cy="5940857"/>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奥卡姆</a:t>
            </a:r>
            <a:r>
              <a:rPr lang="zh-CN" altLang="en-US" sz="2400">
                <a:solidFill>
                  <a:schemeClr val="tx1">
                    <a:lumMod val="85000"/>
                    <a:lumOff val="15000"/>
                  </a:schemeClr>
                </a:solidFill>
                <a:cs typeface="+mn-ea"/>
                <a:sym typeface="Times New Roman" panose="02020603050405020304" pitchFamily="18" charset="0"/>
              </a:rPr>
              <a:t>剃刀（</a:t>
            </a:r>
            <a:r>
              <a:rPr lang="en-AU" altLang="zh-CN" sz="2400" dirty="0">
                <a:solidFill>
                  <a:schemeClr val="tx1">
                    <a:lumMod val="85000"/>
                    <a:lumOff val="15000"/>
                  </a:schemeClr>
                </a:solidFill>
                <a:cs typeface="+mn-ea"/>
                <a:sym typeface="Times New Roman" panose="02020603050405020304" pitchFamily="18" charset="0"/>
              </a:rPr>
              <a:t>Occam‘s Razor</a:t>
            </a:r>
            <a:r>
              <a:rPr lang="zh-CN" altLang="en-AU"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a:t>
            </a:r>
            <a:r>
              <a:rPr lang="zh-CN" altLang="en-US" sz="2400">
                <a:solidFill>
                  <a:schemeClr val="tx1">
                    <a:lumMod val="85000"/>
                    <a:lumOff val="15000"/>
                  </a:schemeClr>
                </a:solidFill>
                <a:cs typeface="+mn-ea"/>
                <a:sym typeface="Times New Roman" panose="02020603050405020304" pitchFamily="18" charset="0"/>
              </a:rPr>
              <a:t>拉丁文为</a:t>
            </a:r>
            <a:r>
              <a:rPr lang="en-AU" altLang="zh-CN" sz="2400">
                <a:solidFill>
                  <a:schemeClr val="tx1">
                    <a:lumMod val="85000"/>
                    <a:lumOff val="15000"/>
                  </a:schemeClr>
                </a:solidFill>
                <a:cs typeface="+mn-ea"/>
                <a:sym typeface="Times New Roman" panose="02020603050405020304" pitchFamily="18" charset="0"/>
              </a:rPr>
              <a:t>lex </a:t>
            </a:r>
            <a:r>
              <a:rPr lang="en-AU" altLang="zh-CN" sz="2400" dirty="0" err="1">
                <a:solidFill>
                  <a:schemeClr val="tx1">
                    <a:lumMod val="85000"/>
                    <a:lumOff val="15000"/>
                  </a:schemeClr>
                </a:solidFill>
                <a:cs typeface="+mn-ea"/>
                <a:sym typeface="Times New Roman" panose="02020603050405020304" pitchFamily="18" charset="0"/>
              </a:rPr>
              <a:t>parsimoniae</a:t>
            </a:r>
            <a:r>
              <a:rPr lang="zh-CN" altLang="en-AU"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意思是简约之</a:t>
            </a:r>
            <a:r>
              <a:rPr lang="zh-CN" altLang="en-US" sz="2400">
                <a:solidFill>
                  <a:schemeClr val="tx1">
                    <a:lumMod val="85000"/>
                    <a:lumOff val="15000"/>
                  </a:schemeClr>
                </a:solidFill>
                <a:cs typeface="+mn-ea"/>
                <a:sym typeface="Times New Roman" panose="02020603050405020304" pitchFamily="18" charset="0"/>
              </a:rPr>
              <a:t>法则。</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是由</a:t>
            </a:r>
            <a:r>
              <a:rPr lang="en-US" altLang="zh-CN" sz="2400" dirty="0">
                <a:solidFill>
                  <a:schemeClr val="tx1">
                    <a:lumMod val="85000"/>
                    <a:lumOff val="15000"/>
                  </a:schemeClr>
                </a:solidFill>
                <a:cs typeface="+mn-ea"/>
                <a:sym typeface="Times New Roman" panose="02020603050405020304" pitchFamily="18" charset="0"/>
              </a:rPr>
              <a:t>14</a:t>
            </a:r>
            <a:r>
              <a:rPr lang="zh-CN" altLang="en-US" sz="2400" dirty="0">
                <a:solidFill>
                  <a:schemeClr val="tx1">
                    <a:lumMod val="85000"/>
                    <a:lumOff val="15000"/>
                  </a:schemeClr>
                </a:solidFill>
                <a:cs typeface="+mn-ea"/>
                <a:sym typeface="Times New Roman" panose="02020603050405020304" pitchFamily="18" charset="0"/>
              </a:rPr>
              <a:t>世纪逻辑学家、圣方济各会</a:t>
            </a:r>
            <a:r>
              <a:rPr lang="zh-CN" altLang="en-US" sz="2400">
                <a:solidFill>
                  <a:schemeClr val="tx1">
                    <a:lumMod val="85000"/>
                    <a:lumOff val="15000"/>
                  </a:schemeClr>
                </a:solidFill>
                <a:cs typeface="+mn-ea"/>
                <a:sym typeface="Times New Roman" panose="02020603050405020304" pitchFamily="18" charset="0"/>
              </a:rPr>
              <a:t>修士威廉奥卡姆</a:t>
            </a:r>
            <a:r>
              <a:rPr lang="en-AU" altLang="zh-CN" sz="2400" dirty="0">
                <a:solidFill>
                  <a:schemeClr val="tx1">
                    <a:lumMod val="85000"/>
                    <a:lumOff val="15000"/>
                  </a:schemeClr>
                </a:solidFill>
                <a:cs typeface="+mn-ea"/>
                <a:sym typeface="Times New Roman" panose="02020603050405020304" pitchFamily="18" charset="0"/>
              </a:rPr>
              <a:t>William of Occam </a:t>
            </a:r>
            <a:r>
              <a:rPr lang="zh-CN" altLang="en-US" sz="2400">
                <a:solidFill>
                  <a:schemeClr val="tx1">
                    <a:lumMod val="85000"/>
                    <a:lumOff val="15000"/>
                  </a:schemeClr>
                </a:solidFill>
                <a:cs typeface="+mn-ea"/>
                <a:sym typeface="Times New Roman" panose="02020603050405020304" pitchFamily="18" charset="0"/>
              </a:rPr>
              <a:t>（</a:t>
            </a:r>
            <a:r>
              <a:rPr lang="zh-CN" altLang="en-AU" sz="2400">
                <a:solidFill>
                  <a:schemeClr val="tx1">
                    <a:lumMod val="85000"/>
                    <a:lumOff val="15000"/>
                  </a:schemeClr>
                </a:solidFill>
                <a:cs typeface="+mn-ea"/>
                <a:sym typeface="Times New Roman" panose="02020603050405020304" pitchFamily="18" charset="0"/>
              </a:rPr>
              <a:t> </a:t>
            </a:r>
            <a:r>
              <a:rPr lang="zh-CN" altLang="en-US" sz="2400">
                <a:solidFill>
                  <a:schemeClr val="tx1">
                    <a:lumMod val="85000"/>
                    <a:lumOff val="15000"/>
                  </a:schemeClr>
                </a:solidFill>
                <a:cs typeface="+mn-ea"/>
                <a:sym typeface="Times New Roman" panose="02020603050405020304" pitchFamily="18" charset="0"/>
              </a:rPr>
              <a:t>约</a:t>
            </a:r>
            <a:r>
              <a:rPr lang="en-US" altLang="zh-CN" sz="2400" dirty="0">
                <a:solidFill>
                  <a:schemeClr val="tx1">
                    <a:lumMod val="85000"/>
                    <a:lumOff val="15000"/>
                  </a:schemeClr>
                </a:solidFill>
                <a:cs typeface="+mn-ea"/>
                <a:sym typeface="Times New Roman" panose="02020603050405020304" pitchFamily="18" charset="0"/>
              </a:rPr>
              <a:t>1287</a:t>
            </a:r>
            <a:r>
              <a:rPr lang="zh-CN" altLang="en-US" sz="2400">
                <a:solidFill>
                  <a:schemeClr val="tx1">
                    <a:lumMod val="85000"/>
                    <a:lumOff val="15000"/>
                  </a:schemeClr>
                </a:solidFill>
                <a:cs typeface="+mn-ea"/>
                <a:sym typeface="Times New Roman" panose="02020603050405020304" pitchFamily="18" charset="0"/>
              </a:rPr>
              <a:t>年至</a:t>
            </a:r>
            <a:r>
              <a:rPr lang="en-US" altLang="zh-CN" sz="2400" dirty="0">
                <a:solidFill>
                  <a:schemeClr val="tx1">
                    <a:lumMod val="85000"/>
                    <a:lumOff val="15000"/>
                  </a:schemeClr>
                </a:solidFill>
                <a:cs typeface="+mn-ea"/>
                <a:sym typeface="Times New Roman" panose="02020603050405020304" pitchFamily="18" charset="0"/>
              </a:rPr>
              <a:t>1347</a:t>
            </a:r>
            <a:r>
              <a:rPr lang="zh-CN" altLang="en-US" sz="2400" dirty="0">
                <a:solidFill>
                  <a:schemeClr val="tx1">
                    <a:lumMod val="85000"/>
                    <a:lumOff val="15000"/>
                  </a:schemeClr>
                </a:solidFill>
                <a:cs typeface="+mn-ea"/>
                <a:sym typeface="Times New Roman" panose="02020603050405020304" pitchFamily="18" charset="0"/>
              </a:rPr>
              <a:t>年）提出的一个解决问题的</a:t>
            </a:r>
            <a:r>
              <a:rPr lang="zh-CN" altLang="en-US" sz="2400">
                <a:solidFill>
                  <a:schemeClr val="tx1">
                    <a:lumMod val="85000"/>
                    <a:lumOff val="15000"/>
                  </a:schemeClr>
                </a:solidFill>
                <a:cs typeface="+mn-ea"/>
                <a:sym typeface="Times New Roman" panose="02020603050405020304" pitchFamily="18" charset="0"/>
              </a:rPr>
              <a:t>法则。</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cs typeface="+mn-ea"/>
                <a:sym typeface="Times New Roman" panose="02020603050405020304" pitchFamily="18" charset="0"/>
              </a:rPr>
              <a:t>他在</a:t>
            </a:r>
            <a:r>
              <a:rPr lang="en-US" altLang="zh-CN" sz="2400" dirty="0">
                <a:solidFill>
                  <a:schemeClr val="tx1">
                    <a:lumMod val="85000"/>
                    <a:lumOff val="15000"/>
                  </a:schemeClr>
                </a:solidFill>
                <a:cs typeface="+mn-ea"/>
                <a:sym typeface="Times New Roman" panose="02020603050405020304" pitchFamily="18" charset="0"/>
              </a:rPr>
              <a:t>《</a:t>
            </a:r>
            <a:r>
              <a:rPr lang="zh-CN" altLang="en-US" sz="2400" dirty="0">
                <a:solidFill>
                  <a:schemeClr val="tx1">
                    <a:lumMod val="85000"/>
                    <a:lumOff val="15000"/>
                  </a:schemeClr>
                </a:solidFill>
                <a:cs typeface="+mn-ea"/>
                <a:sym typeface="Times New Roman" panose="02020603050405020304" pitchFamily="18" charset="0"/>
              </a:rPr>
              <a:t>箴言</a:t>
            </a:r>
            <a:r>
              <a:rPr lang="zh-CN" altLang="en-US" sz="2400">
                <a:solidFill>
                  <a:schemeClr val="tx1">
                    <a:lumMod val="85000"/>
                    <a:lumOff val="15000"/>
                  </a:schemeClr>
                </a:solidFill>
                <a:cs typeface="+mn-ea"/>
                <a:sym typeface="Times New Roman" panose="02020603050405020304" pitchFamily="18" charset="0"/>
              </a:rPr>
              <a:t>书注</a:t>
            </a:r>
            <a:r>
              <a:rPr lang="en-US" altLang="zh-CN" sz="2400">
                <a:solidFill>
                  <a:schemeClr val="tx1">
                    <a:lumMod val="85000"/>
                    <a:lumOff val="15000"/>
                  </a:schemeClr>
                </a:solidFill>
                <a:cs typeface="+mn-ea"/>
                <a:sym typeface="Times New Roman" panose="02020603050405020304" pitchFamily="18" charset="0"/>
              </a:rPr>
              <a:t>》</a:t>
            </a:r>
            <a:r>
              <a:rPr lang="zh-CN" altLang="en-US" sz="2400">
                <a:solidFill>
                  <a:schemeClr val="tx1">
                    <a:lumMod val="85000"/>
                    <a:lumOff val="15000"/>
                  </a:schemeClr>
                </a:solidFill>
                <a:cs typeface="+mn-ea"/>
                <a:sym typeface="Times New Roman" panose="02020603050405020304" pitchFamily="18" charset="0"/>
              </a:rPr>
              <a:t>第</a:t>
            </a:r>
            <a:r>
              <a:rPr lang="en-US" altLang="zh-CN" sz="2400">
                <a:solidFill>
                  <a:schemeClr val="tx1">
                    <a:lumMod val="85000"/>
                    <a:lumOff val="15000"/>
                  </a:schemeClr>
                </a:solidFill>
                <a:cs typeface="+mn-ea"/>
                <a:sym typeface="Times New Roman" panose="02020603050405020304" pitchFamily="18" charset="0"/>
              </a:rPr>
              <a:t>2</a:t>
            </a:r>
            <a:r>
              <a:rPr lang="zh-CN" altLang="en-US" sz="2400">
                <a:solidFill>
                  <a:schemeClr val="tx1">
                    <a:lumMod val="85000"/>
                    <a:lumOff val="15000"/>
                  </a:schemeClr>
                </a:solidFill>
                <a:cs typeface="+mn-ea"/>
                <a:sym typeface="Times New Roman" panose="02020603050405020304" pitchFamily="18" charset="0"/>
              </a:rPr>
              <a:t>卷</a:t>
            </a:r>
            <a:r>
              <a:rPr lang="en-US" altLang="zh-CN" sz="2400" dirty="0">
                <a:solidFill>
                  <a:schemeClr val="tx1">
                    <a:lumMod val="85000"/>
                    <a:lumOff val="15000"/>
                  </a:schemeClr>
                </a:solidFill>
                <a:cs typeface="+mn-ea"/>
                <a:sym typeface="Times New Roman" panose="02020603050405020304" pitchFamily="18" charset="0"/>
              </a:rPr>
              <a:t>15</a:t>
            </a:r>
            <a:r>
              <a:rPr lang="zh-CN" altLang="en-US" sz="2400" dirty="0">
                <a:solidFill>
                  <a:schemeClr val="tx1">
                    <a:lumMod val="85000"/>
                    <a:lumOff val="15000"/>
                  </a:schemeClr>
                </a:solidFill>
                <a:cs typeface="+mn-ea"/>
                <a:sym typeface="Times New Roman" panose="02020603050405020304" pitchFamily="18" charset="0"/>
              </a:rPr>
              <a:t>章说“</a:t>
            </a:r>
            <a:r>
              <a:rPr lang="zh-CN" altLang="en-US" sz="2400" b="1" dirty="0">
                <a:solidFill>
                  <a:srgbClr val="FF6600"/>
                </a:solidFill>
                <a:cs typeface="+mn-ea"/>
                <a:sym typeface="Times New Roman" panose="02020603050405020304" pitchFamily="18" charset="0"/>
              </a:rPr>
              <a:t>切勿浪费较多东西，去做：用较少的东西，同样可以做好的</a:t>
            </a:r>
            <a:r>
              <a:rPr lang="zh-CN" altLang="en-US" sz="2400" b="1">
                <a:solidFill>
                  <a:srgbClr val="FF6600"/>
                </a:solidFill>
                <a:cs typeface="+mn-ea"/>
                <a:sym typeface="Times New Roman" panose="02020603050405020304" pitchFamily="18" charset="0"/>
              </a:rPr>
              <a:t>事情</a:t>
            </a:r>
            <a:r>
              <a:rPr lang="zh-CN" altLang="en-US" sz="2400">
                <a:solidFill>
                  <a:schemeClr val="tx1">
                    <a:lumMod val="85000"/>
                    <a:lumOff val="15000"/>
                  </a:schemeClr>
                </a:solidFill>
                <a:cs typeface="+mn-ea"/>
                <a:sym typeface="Times New Roman" panose="02020603050405020304" pitchFamily="18" charset="0"/>
              </a:rPr>
              <a:t>”</a:t>
            </a:r>
            <a:r>
              <a:rPr lang="en-US" altLang="zh-CN" sz="2400">
                <a:solidFill>
                  <a:schemeClr val="tx1">
                    <a:lumMod val="85000"/>
                    <a:lumOff val="15000"/>
                  </a:schemeClr>
                </a:solidFill>
                <a:cs typeface="+mn-ea"/>
                <a:sym typeface="Times New Roman" panose="02020603050405020304" pitchFamily="18" charset="0"/>
              </a:rPr>
              <a:t> </a:t>
            </a:r>
            <a:r>
              <a:rPr lang="zh-CN" altLang="en-US" sz="2400">
                <a:solidFill>
                  <a:schemeClr val="tx1">
                    <a:lumMod val="85000"/>
                    <a:lumOff val="15000"/>
                  </a:schemeClr>
                </a:solidFill>
                <a:cs typeface="+mn-ea"/>
                <a:sym typeface="Times New Roman" panose="02020603050405020304" pitchFamily="18" charset="0"/>
              </a:rPr>
              <a:t>。</a:t>
            </a: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奥卡姆剃刀定律被广泛运用在多个</a:t>
            </a:r>
            <a:r>
              <a:rPr lang="zh-CN" altLang="en-US" sz="2400">
                <a:solidFill>
                  <a:schemeClr val="tx1">
                    <a:lumMod val="85000"/>
                    <a:lumOff val="15000"/>
                  </a:schemeClr>
                </a:solidFill>
                <a:cs typeface="+mn-ea"/>
                <a:sym typeface="Times New Roman" panose="02020603050405020304" pitchFamily="18" charset="0"/>
              </a:rPr>
              <a:t>学科的</a:t>
            </a:r>
            <a:endParaRPr lang="en-US" altLang="zh-CN" sz="2400">
              <a:solidFill>
                <a:schemeClr val="tx1">
                  <a:lumMod val="85000"/>
                  <a:lumOff val="15000"/>
                </a:schemeClr>
              </a:solidFill>
              <a:cs typeface="+mn-ea"/>
              <a:sym typeface="Times New Roman" panose="02020603050405020304" pitchFamily="18" charset="0"/>
            </a:endParaRPr>
          </a:p>
          <a:p>
            <a:pPr marL="0" indent="0" algn="just">
              <a:lnSpc>
                <a:spcPct val="150000"/>
              </a:lnSpc>
              <a:spcBef>
                <a:spcPts val="0"/>
              </a:spcBef>
              <a:buClr>
                <a:srgbClr val="FF6600"/>
              </a:buClr>
              <a:buSzPct val="80000"/>
              <a:buNone/>
            </a:pPr>
            <a:r>
              <a:rPr lang="zh-CN" altLang="en-US" sz="2400">
                <a:solidFill>
                  <a:schemeClr val="tx1">
                    <a:lumMod val="85000"/>
                    <a:lumOff val="15000"/>
                  </a:schemeClr>
                </a:solidFill>
                <a:cs typeface="+mn-ea"/>
                <a:sym typeface="Times New Roman" panose="02020603050405020304" pitchFamily="18" charset="0"/>
              </a:rPr>
              <a:t>     逻辑定律，它</a:t>
            </a:r>
            <a:r>
              <a:rPr lang="zh-CN" altLang="en-US" sz="2400" dirty="0">
                <a:solidFill>
                  <a:schemeClr val="tx1">
                    <a:lumMod val="85000"/>
                    <a:lumOff val="15000"/>
                  </a:schemeClr>
                </a:solidFill>
                <a:cs typeface="+mn-ea"/>
                <a:sym typeface="Times New Roman" panose="02020603050405020304" pitchFamily="18" charset="0"/>
              </a:rPr>
              <a:t>的简单</a:t>
            </a:r>
            <a:r>
              <a:rPr lang="zh-CN" altLang="en-US" sz="2400">
                <a:solidFill>
                  <a:schemeClr val="tx1">
                    <a:lumMod val="85000"/>
                    <a:lumOff val="15000"/>
                  </a:schemeClr>
                </a:solidFill>
                <a:cs typeface="+mn-ea"/>
                <a:sym typeface="Times New Roman" panose="02020603050405020304" pitchFamily="18" charset="0"/>
              </a:rPr>
              <a:t>表述：</a:t>
            </a:r>
            <a:endParaRPr lang="en-US" altLang="zh-CN" sz="2400" dirty="0">
              <a:solidFill>
                <a:schemeClr val="tx1">
                  <a:lumMod val="85000"/>
                  <a:lumOff val="15000"/>
                </a:schemeClr>
              </a:solidFill>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如无必要，勿</a:t>
            </a:r>
            <a:r>
              <a:rPr lang="zh-CN" altLang="en-US" sz="2200">
                <a:sym typeface="Times New Roman" panose="02020603050405020304" pitchFamily="18" charset="0"/>
              </a:rPr>
              <a:t>增实体</a:t>
            </a:r>
            <a:endParaRPr lang="en-US" altLang="zh-CN" sz="2200" dirty="0">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Entities should not be </a:t>
            </a:r>
            <a:r>
              <a:rPr lang="en-US" altLang="zh-CN" sz="2200">
                <a:sym typeface="Times New Roman" panose="02020603050405020304" pitchFamily="18" charset="0"/>
              </a:rPr>
              <a:t>multiplied unnecessarily </a:t>
            </a:r>
            <a:endParaRPr lang="en-US" altLang="zh-CN" sz="2200" dirty="0">
              <a:sym typeface="Times New Roman" panose="02020603050405020304" pitchFamily="18" charset="0"/>
            </a:endParaRPr>
          </a:p>
        </p:txBody>
      </p:sp>
      <p:pic>
        <p:nvPicPr>
          <p:cNvPr id="55300" name="Picture 4" descr="Image result for Occam's Razor">
            <a:extLst>
              <a:ext uri="{FF2B5EF4-FFF2-40B4-BE49-F238E27FC236}">
                <a16:creationId xmlns:a16="http://schemas.microsoft.com/office/drawing/2014/main" id="{EEA95A78-09DC-4CCD-84FF-BB74639AF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890" y="3839357"/>
            <a:ext cx="21431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plit orient="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dropout">
            <a:extLst>
              <a:ext uri="{FF2B5EF4-FFF2-40B4-BE49-F238E27FC236}">
                <a16:creationId xmlns:a16="http://schemas.microsoft.com/office/drawing/2014/main" id="{CCF206F7-EFB0-45E2-9A8F-5179DC0984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18" t="10711" r="22832" b="1231"/>
          <a:stretch/>
        </p:blipFill>
        <p:spPr bwMode="auto">
          <a:xfrm>
            <a:off x="1557421" y="3165311"/>
            <a:ext cx="6029158" cy="3162096"/>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3">
            <a:extLst>
              <a:ext uri="{FF2B5EF4-FFF2-40B4-BE49-F238E27FC236}">
                <a16:creationId xmlns:a16="http://schemas.microsoft.com/office/drawing/2014/main" id="{D3FAF15E-69DA-4071-8B05-3C18D1E8189B}"/>
              </a:ext>
            </a:extLst>
          </p:cNvPr>
          <p:cNvSpPr>
            <a:spLocks noGrp="1" noChangeArrowheads="1"/>
          </p:cNvSpPr>
          <p:nvPr>
            <p:ph type="body" idx="4294967295"/>
          </p:nvPr>
        </p:nvSpPr>
        <p:spPr>
          <a:xfrm>
            <a:off x="252000" y="756000"/>
            <a:ext cx="8458200" cy="2253759"/>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根据奥卡姆剃刀原则</a:t>
            </a:r>
          </a:p>
          <a:p>
            <a:pPr lvl="1">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引入惩罚项，使较简单的模型比复杂的模型</a:t>
            </a:r>
            <a:r>
              <a:rPr lang="zh-CN" altLang="en-US" sz="2200">
                <a:sym typeface="Times New Roman" panose="02020603050405020304" pitchFamily="18" charset="0"/>
              </a:rPr>
              <a:t>更可取</a:t>
            </a:r>
            <a:endParaRPr lang="en-US" altLang="zh-CN" sz="2200" dirty="0">
              <a:sym typeface="Times New Roman" panose="02020603050405020304" pitchFamily="18" charset="0"/>
            </a:endParaRPr>
          </a:p>
          <a:p>
            <a:pPr lvl="2">
              <a:lnSpc>
                <a:spcPct val="150000"/>
              </a:lnSpc>
              <a:spcBef>
                <a:spcPts val="600"/>
              </a:spcBef>
              <a:buClr>
                <a:srgbClr val="FF6600"/>
              </a:buClr>
            </a:pPr>
            <a:r>
              <a:rPr lang="zh-CN" altLang="en-US" dirty="0">
                <a:sym typeface="Times New Roman" panose="02020603050405020304" pitchFamily="18" charset="0"/>
              </a:rPr>
              <a:t>引入正</a:t>
            </a:r>
            <a:r>
              <a:rPr lang="zh-CN" altLang="en-US">
                <a:sym typeface="Times New Roman" panose="02020603050405020304" pitchFamily="18" charset="0"/>
              </a:rPr>
              <a:t>则项</a:t>
            </a:r>
            <a:endParaRPr lang="en-US" altLang="zh-CN" dirty="0">
              <a:sym typeface="Times New Roman" panose="02020603050405020304" pitchFamily="18" charset="0"/>
            </a:endParaRPr>
          </a:p>
          <a:p>
            <a:pPr lvl="2">
              <a:lnSpc>
                <a:spcPct val="150000"/>
              </a:lnSpc>
              <a:spcBef>
                <a:spcPts val="600"/>
              </a:spcBef>
              <a:buClr>
                <a:srgbClr val="FF6600"/>
              </a:buClr>
            </a:pPr>
            <a:r>
              <a:rPr lang="zh-CN" altLang="en-US" dirty="0">
                <a:sym typeface="Times New Roman" panose="02020603050405020304" pitchFamily="18" charset="0"/>
              </a:rPr>
              <a:t>神经网络中</a:t>
            </a:r>
            <a:r>
              <a:rPr lang="zh-CN" altLang="en-US">
                <a:sym typeface="Times New Roman" panose="02020603050405020304" pitchFamily="18" charset="0"/>
              </a:rPr>
              <a:t>，引入</a:t>
            </a:r>
            <a:r>
              <a:rPr lang="en-US" altLang="zh-CN">
                <a:sym typeface="Times New Roman" panose="02020603050405020304" pitchFamily="18" charset="0"/>
              </a:rPr>
              <a:t>dropout</a:t>
            </a:r>
            <a:r>
              <a:rPr lang="zh-CN" altLang="en-US">
                <a:sym typeface="Times New Roman" panose="02020603050405020304" pitchFamily="18" charset="0"/>
              </a:rPr>
              <a:t>机制</a:t>
            </a:r>
            <a:endParaRPr lang="en-US" altLang="zh-CN" dirty="0">
              <a:sym typeface="Times New Roman" panose="02020603050405020304" pitchFamily="18" charset="0"/>
            </a:endParaRPr>
          </a:p>
        </p:txBody>
      </p:sp>
      <p:sp>
        <p:nvSpPr>
          <p:cNvPr id="14" name="Rectangle 2">
            <a:extLst>
              <a:ext uri="{FF2B5EF4-FFF2-40B4-BE49-F238E27FC236}">
                <a16:creationId xmlns:a16="http://schemas.microsoft.com/office/drawing/2014/main" id="{0CA06658-67E2-4C0D-844D-495FBD5E8B5E}"/>
              </a:ext>
            </a:extLst>
          </p:cNvPr>
          <p:cNvSpPr>
            <a:spLocks noGrp="1" noChangeArrowheads="1"/>
          </p:cNvSpPr>
          <p:nvPr>
            <p:ph type="title" idx="4294967295"/>
          </p:nvPr>
        </p:nvSpPr>
        <p:spPr>
          <a:xfrm>
            <a:off x="756000" y="108000"/>
            <a:ext cx="73914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3.4.1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减少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泛化误差</a:t>
            </a:r>
          </a:p>
        </p:txBody>
      </p:sp>
    </p:spTree>
    <p:extLst>
      <p:ext uri="{BB962C8B-B14F-4D97-AF65-F5344CB8AC3E}">
        <p14:creationId xmlns:p14="http://schemas.microsoft.com/office/powerpoint/2010/main" val="1334979173"/>
      </p:ext>
    </p:extLst>
  </p:cSld>
  <p:clrMapOvr>
    <a:masterClrMapping/>
  </p:clrMapOvr>
  <p:transition spd="med">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D3FAF15E-69DA-4071-8B05-3C18D1E8189B}"/>
              </a:ext>
            </a:extLst>
          </p:cNvPr>
          <p:cNvSpPr>
            <a:spLocks noGrp="1" noChangeArrowheads="1"/>
          </p:cNvSpPr>
          <p:nvPr>
            <p:ph type="body" idx="4294967295"/>
          </p:nvPr>
        </p:nvSpPr>
        <p:spPr>
          <a:xfrm>
            <a:off x="252000" y="756000"/>
            <a:ext cx="8640000" cy="2443746"/>
          </a:xfrm>
          <a:prstGeom prst="rect">
            <a:avLst/>
          </a:prstGeom>
        </p:spPr>
        <p:txBody>
          <a:bodyPr>
            <a:spAutoFit/>
          </a:bodyPr>
          <a:lstStyle/>
          <a:p>
            <a:pPr marL="360000" indent="-360000" algn="just">
              <a:lnSpc>
                <a:spcPct val="13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使用确认集</a:t>
            </a:r>
          </a:p>
          <a:p>
            <a:pPr lvl="1">
              <a:lnSpc>
                <a:spcPct val="13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该方法中，不是用训练集估计泛化误差，而是把原始的训练数据集分为两个较小的子集，一个子集用于训练，而另一个称为确认集，用于估计泛化</a:t>
            </a:r>
            <a:r>
              <a:rPr lang="zh-CN" altLang="en-US" sz="2200">
                <a:sym typeface="Times New Roman" panose="02020603050405020304" pitchFamily="18" charset="0"/>
              </a:rPr>
              <a:t>误差。</a:t>
            </a:r>
            <a:endParaRPr lang="en-US" altLang="zh-CN" sz="2200" dirty="0">
              <a:sym typeface="Times New Roman" panose="02020603050405020304" pitchFamily="18" charset="0"/>
            </a:endParaRPr>
          </a:p>
          <a:p>
            <a:pPr lvl="1">
              <a:lnSpc>
                <a:spcPct val="13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该方法为评估模型在未知样本上的性能提供了较好</a:t>
            </a:r>
            <a:r>
              <a:rPr lang="zh-CN" altLang="en-US" sz="2200">
                <a:sym typeface="Times New Roman" panose="02020603050405020304" pitchFamily="18" charset="0"/>
              </a:rPr>
              <a:t>办法。</a:t>
            </a:r>
            <a:endParaRPr lang="zh-CN" altLang="en-US" sz="2200" dirty="0">
              <a:sym typeface="Times New Roman" panose="02020603050405020304" pitchFamily="18" charset="0"/>
            </a:endParaRPr>
          </a:p>
        </p:txBody>
      </p:sp>
      <p:grpSp>
        <p:nvGrpSpPr>
          <p:cNvPr id="2" name="组合 1">
            <a:extLst>
              <a:ext uri="{FF2B5EF4-FFF2-40B4-BE49-F238E27FC236}">
                <a16:creationId xmlns:a16="http://schemas.microsoft.com/office/drawing/2014/main" id="{82AE122E-BF3A-431A-8BF9-5F1354D388D4}"/>
              </a:ext>
            </a:extLst>
          </p:cNvPr>
          <p:cNvGrpSpPr/>
          <p:nvPr/>
        </p:nvGrpSpPr>
        <p:grpSpPr>
          <a:xfrm>
            <a:off x="1278451" y="3266226"/>
            <a:ext cx="6587099" cy="3423532"/>
            <a:chOff x="1619672" y="3266226"/>
            <a:chExt cx="6587099" cy="3423532"/>
          </a:xfrm>
        </p:grpSpPr>
        <p:pic>
          <p:nvPicPr>
            <p:cNvPr id="4" name="图片 3">
              <a:extLst>
                <a:ext uri="{FF2B5EF4-FFF2-40B4-BE49-F238E27FC236}">
                  <a16:creationId xmlns:a16="http://schemas.microsoft.com/office/drawing/2014/main" id="{FB22A3FA-C4BC-4C32-B057-61823C84C57D}"/>
                </a:ext>
              </a:extLst>
            </p:cNvPr>
            <p:cNvPicPr>
              <a:picLocks noChangeAspect="1"/>
            </p:cNvPicPr>
            <p:nvPr/>
          </p:nvPicPr>
          <p:blipFill>
            <a:blip r:embed="rId2"/>
            <a:stretch>
              <a:fillRect/>
            </a:stretch>
          </p:blipFill>
          <p:spPr>
            <a:xfrm>
              <a:off x="1619672" y="3266226"/>
              <a:ext cx="6583182" cy="3423532"/>
            </a:xfrm>
            <a:prstGeom prst="rect">
              <a:avLst/>
            </a:prstGeom>
          </p:spPr>
        </p:pic>
        <p:sp>
          <p:nvSpPr>
            <p:cNvPr id="44036" name="文本框 3">
              <a:extLst>
                <a:ext uri="{FF2B5EF4-FFF2-40B4-BE49-F238E27FC236}">
                  <a16:creationId xmlns:a16="http://schemas.microsoft.com/office/drawing/2014/main" id="{CF2F4C28-7A1D-474D-8A70-B98B7E590D1C}"/>
                </a:ext>
              </a:extLst>
            </p:cNvPr>
            <p:cNvSpPr txBox="1">
              <a:spLocks noChangeArrowheads="1"/>
            </p:cNvSpPr>
            <p:nvPr/>
          </p:nvSpPr>
          <p:spPr bwMode="auto">
            <a:xfrm>
              <a:off x="6948264" y="6228093"/>
              <a:ext cx="125459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矩形 7">
              <a:extLst>
                <a:ext uri="{FF2B5EF4-FFF2-40B4-BE49-F238E27FC236}">
                  <a16:creationId xmlns:a16="http://schemas.microsoft.com/office/drawing/2014/main" id="{53534EC6-3367-46E3-B0C4-7B6C4087B9FC}"/>
                </a:ext>
              </a:extLst>
            </p:cNvPr>
            <p:cNvSpPr/>
            <p:nvPr/>
          </p:nvSpPr>
          <p:spPr>
            <a:xfrm>
              <a:off x="4880415" y="6228093"/>
              <a:ext cx="877163" cy="369332"/>
            </a:xfrm>
            <a:prstGeom prst="rect">
              <a:avLst/>
            </a:prstGeom>
          </p:spPr>
          <p:txBody>
            <a:bodyPr wrap="none">
              <a:spAutoFit/>
            </a:bodyPr>
            <a:lstStyle/>
            <a:p>
              <a:r>
                <a:rPr lang="zh-CN" altLang="en-US" sz="18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确认集</a:t>
              </a:r>
            </a:p>
          </p:txBody>
        </p:sp>
        <p:sp>
          <p:nvSpPr>
            <p:cNvPr id="14" name="矩形 13">
              <a:extLst>
                <a:ext uri="{FF2B5EF4-FFF2-40B4-BE49-F238E27FC236}">
                  <a16:creationId xmlns:a16="http://schemas.microsoft.com/office/drawing/2014/main" id="{B6F23D79-E387-445B-ACD5-E8478FFF62D5}"/>
                </a:ext>
              </a:extLst>
            </p:cNvPr>
            <p:cNvSpPr/>
            <p:nvPr/>
          </p:nvSpPr>
          <p:spPr>
            <a:xfrm>
              <a:off x="5944613" y="3529419"/>
              <a:ext cx="2031325" cy="369332"/>
            </a:xfrm>
            <a:prstGeom prst="rect">
              <a:avLst/>
            </a:prstGeom>
          </p:spPr>
          <p:txBody>
            <a:bodyPr wrap="none">
              <a:spAutoFit/>
            </a:bodyPr>
            <a:lstStyle/>
            <a:p>
              <a:r>
                <a:rPr lang="zh-CN" altLang="en-US" sz="18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传统方法，留出法</a:t>
              </a:r>
            </a:p>
          </p:txBody>
        </p:sp>
        <p:sp>
          <p:nvSpPr>
            <p:cNvPr id="15" name="矩形 14">
              <a:extLst>
                <a:ext uri="{FF2B5EF4-FFF2-40B4-BE49-F238E27FC236}">
                  <a16:creationId xmlns:a16="http://schemas.microsoft.com/office/drawing/2014/main" id="{55CEE0D8-E94C-4B34-B372-A0A846072619}"/>
                </a:ext>
              </a:extLst>
            </p:cNvPr>
            <p:cNvSpPr/>
            <p:nvPr/>
          </p:nvSpPr>
          <p:spPr>
            <a:xfrm>
              <a:off x="5944613" y="5396972"/>
              <a:ext cx="2262158" cy="369332"/>
            </a:xfrm>
            <a:prstGeom prst="rect">
              <a:avLst/>
            </a:prstGeom>
          </p:spPr>
          <p:txBody>
            <a:bodyPr wrap="none">
              <a:spAutoFit/>
            </a:bodyPr>
            <a:lstStyle/>
            <a:p>
              <a:r>
                <a:rPr lang="zh-CN" altLang="en-US" sz="18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三分法，使用确认集</a:t>
              </a:r>
            </a:p>
          </p:txBody>
        </p:sp>
      </p:grpSp>
      <p:sp>
        <p:nvSpPr>
          <p:cNvPr id="12" name="Rectangle 2">
            <a:extLst>
              <a:ext uri="{FF2B5EF4-FFF2-40B4-BE49-F238E27FC236}">
                <a16:creationId xmlns:a16="http://schemas.microsoft.com/office/drawing/2014/main" id="{41C4CF02-2617-46C2-A3D4-7EC9CB1B8CFA}"/>
              </a:ext>
            </a:extLst>
          </p:cNvPr>
          <p:cNvSpPr txBox="1">
            <a:spLocks noChangeArrowheads="1"/>
          </p:cNvSpPr>
          <p:nvPr/>
        </p:nvSpPr>
        <p:spPr>
          <a:xfrm>
            <a:off x="756000" y="108000"/>
            <a:ext cx="73914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kumimoji="0"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3.4.1 </a:t>
            </a:r>
            <a:r>
              <a:rPr kumimoji="0"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减少泛化误差</a:t>
            </a:r>
            <a:endParaRPr kumimoji="0"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583069323"/>
      </p:ext>
    </p:extLst>
  </p:cSld>
  <p:clrMapOvr>
    <a:masterClrMapping/>
  </p:clrMapOvr>
  <p:transition spd="med">
    <p:split orient="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1"/>
            <a:ext cx="7315200" cy="1463526"/>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下列说法正确的是</a:t>
            </a:r>
          </a:p>
        </p:txBody>
      </p:sp>
      <p:sp>
        <p:nvSpPr>
          <p:cNvPr id="6" name="TextBox 5"/>
          <p:cNvSpPr txBox="1"/>
          <p:nvPr>
            <p:custDataLst>
              <p:tags r:id="rId3"/>
            </p:custDataLst>
          </p:nvPr>
        </p:nvSpPr>
        <p:spPr>
          <a:xfrm>
            <a:off x="1828800" y="2441426"/>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过拟合是由于训练集多，模型过于简单</a:t>
            </a:r>
          </a:p>
        </p:txBody>
      </p:sp>
      <p:sp>
        <p:nvSpPr>
          <p:cNvPr id="7" name="TextBox 6"/>
          <p:cNvSpPr txBox="1"/>
          <p:nvPr>
            <p:custDataLst>
              <p:tags r:id="rId4"/>
            </p:custDataLst>
          </p:nvPr>
        </p:nvSpPr>
        <p:spPr>
          <a:xfrm>
            <a:off x="1828800" y="3298676"/>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过拟合是由于训练集少，模型过于复杂</a:t>
            </a:r>
          </a:p>
        </p:txBody>
      </p:sp>
      <p:sp>
        <p:nvSpPr>
          <p:cNvPr id="8" name="TextBox 7"/>
          <p:cNvSpPr txBox="1"/>
          <p:nvPr>
            <p:custDataLst>
              <p:tags r:id="rId5"/>
            </p:custDataLst>
          </p:nvPr>
        </p:nvSpPr>
        <p:spPr>
          <a:xfrm>
            <a:off x="1828800" y="4155926"/>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欠拟合是由于训练集多，模型过于简单</a:t>
            </a:r>
          </a:p>
        </p:txBody>
      </p:sp>
      <p:sp>
        <p:nvSpPr>
          <p:cNvPr id="9" name="TextBox 8"/>
          <p:cNvSpPr txBox="1"/>
          <p:nvPr>
            <p:custDataLst>
              <p:tags r:id="rId6"/>
            </p:custDataLst>
          </p:nvPr>
        </p:nvSpPr>
        <p:spPr>
          <a:xfrm>
            <a:off x="1828800" y="5013176"/>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欠拟合是由于训练集少，模型过于简单</a:t>
            </a:r>
          </a:p>
        </p:txBody>
      </p:sp>
      <p:sp>
        <p:nvSpPr>
          <p:cNvPr id="10" name="矩形 9"/>
          <p:cNvSpPr>
            <a:spLocks noChangeAspect="1"/>
          </p:cNvSpPr>
          <p:nvPr>
            <p:custDataLst>
              <p:tags r:id="rId7"/>
            </p:custDataLst>
          </p:nvPr>
        </p:nvSpPr>
        <p:spPr bwMode="auto">
          <a:xfrm>
            <a:off x="1114425" y="2505719"/>
            <a:ext cx="514350" cy="514350"/>
          </a:xfrm>
          <a:prstGeom prst="rect">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a:spLocks noChangeAspect="1"/>
          </p:cNvSpPr>
          <p:nvPr>
            <p:custDataLst>
              <p:tags r:id="rId8"/>
            </p:custDataLst>
          </p:nvPr>
        </p:nvSpPr>
        <p:spPr bwMode="auto">
          <a:xfrm>
            <a:off x="1114425" y="3362969"/>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9"/>
            </p:custDataLst>
          </p:nvPr>
        </p:nvSpPr>
        <p:spPr bwMode="auto">
          <a:xfrm>
            <a:off x="1114425" y="4220219"/>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0" lang="zh-CN" altLang="en-US"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10"/>
            </p:custDataLst>
          </p:nvPr>
        </p:nvSpPr>
        <p:spPr bwMode="auto">
          <a:xfrm>
            <a:off x="1114425" y="5077469"/>
            <a:ext cx="514350" cy="514350"/>
          </a:xfrm>
          <a:prstGeom prst="rect">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0" lang="zh-CN" altLang="en-US"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圆角矩形 13"/>
          <p:cNvSpPr/>
          <p:nvPr>
            <p:custDataLst>
              <p:tags r:id="rId11"/>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bwMode="auto">
            <a:xfrm>
              <a:off x="0" y="0"/>
              <a:ext cx="9144000" cy="635000"/>
            </a:xfrm>
            <a:prstGeom prst="rect">
              <a:avLst/>
            </a:prstGeom>
            <a:solidFill>
              <a:srgbClr val="F6F7F8"/>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8"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3839364"/>
      </p:ext>
    </p:extLst>
  </p:cSld>
  <p:clrMapOvr>
    <a:masterClrMapping/>
  </p:clrMapOvr>
  <p:transition spd="med">
    <p:split orient="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custDataLst>
              <p:tags r:id="rId2"/>
            </p:custDataLst>
          </p:nvPr>
        </p:nvSpPr>
        <p:spPr>
          <a:xfrm>
            <a:off x="6012160" y="3691724"/>
            <a:ext cx="2448272" cy="635000"/>
          </a:xfrm>
          <a:prstGeom prst="rect">
            <a:avLst/>
          </a:prstGeom>
          <a:noFill/>
        </p:spPr>
        <p:txBody>
          <a:bodyPr vert="horz" wrap="square" rtlCol="0" anchor="ctr" anchorCtr="0">
            <a:noAutofit/>
          </a:bodyPr>
          <a:lstStyle/>
          <a:p>
            <a:r>
              <a:rPr lang="zh-CN" altLang="en-US"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圆角矩形 8"/>
          <p:cNvSpPr/>
          <p:nvPr>
            <p:custDataLst>
              <p:tags r:id="rId3"/>
            </p:custDataLst>
          </p:nvPr>
        </p:nvSpPr>
        <p:spPr bwMode="auto">
          <a:xfrm>
            <a:off x="6516216" y="5847668"/>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15" name="矩形 14"/>
          <p:cNvSpPr/>
          <p:nvPr>
            <p:custDataLst>
              <p:tags r:id="rId4"/>
            </p:custDataLst>
          </p:nvPr>
        </p:nvSpPr>
        <p:spPr bwMode="auto">
          <a:xfrm>
            <a:off x="0" y="6492240"/>
            <a:ext cx="9144000" cy="365760"/>
          </a:xfrm>
          <a:prstGeom prst="rect">
            <a:avLst/>
          </a:prstGeom>
          <a:solidFill>
            <a:srgbClr val="FBFAEF"/>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eaLnBrk="1" hangingPunct="1"/>
            <a:r>
              <a:rPr kumimoji="1"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1"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1"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17" name="Rectangle 3">
            <a:extLst>
              <a:ext uri="{FF2B5EF4-FFF2-40B4-BE49-F238E27FC236}">
                <a16:creationId xmlns:a16="http://schemas.microsoft.com/office/drawing/2014/main" id="{B77A4F3E-B708-4115-8B04-87ED156B8C73}"/>
              </a:ext>
            </a:extLst>
          </p:cNvPr>
          <p:cNvSpPr txBox="1">
            <a:spLocks noChangeArrowheads="1"/>
          </p:cNvSpPr>
          <p:nvPr/>
        </p:nvSpPr>
        <p:spPr>
          <a:xfrm>
            <a:off x="252000" y="756000"/>
            <a:ext cx="8458200" cy="5310685"/>
          </a:xfrm>
          <a:prstGeom prst="rect">
            <a:avLst/>
          </a:prstGeom>
        </p:spPr>
        <p:txBody>
          <a:bodyPr>
            <a:spAutoFit/>
          </a:bodyPr>
          <a:lstStyle>
            <a:defPPr>
              <a:defRPr lang="zh-CN"/>
            </a:defPPr>
            <a:lvl1pPr marL="360000" indent="-360000" algn="just" defTabSz="914400" eaLnBrk="1" fontAlgn="auto" latinLnBrk="0" hangingPunct="1">
              <a:lnSpc>
                <a:spcPct val="150000"/>
              </a:lnSpc>
              <a:spcBef>
                <a:spcPts val="600"/>
              </a:spcBef>
              <a:spcAft>
                <a:spcPts val="0"/>
              </a:spcAft>
              <a:buClr>
                <a:srgbClr val="FF6600"/>
              </a:buClr>
              <a:buSzPct val="80000"/>
              <a:buFont typeface="Wingdings" panose="05000000000000000000" pitchFamily="2" charset="2"/>
              <a:buChar char="l"/>
              <a:defRPr kumimoji="0">
                <a:solidFill>
                  <a:schemeClr val="tx1">
                    <a:lumMod val="85000"/>
                    <a:lumOff val="15000"/>
                  </a:schemeClr>
                </a:solidFill>
                <a:latin typeface="+mn-lt"/>
                <a:ea typeface="+mn-ea"/>
                <a:cs typeface="+mn-ea"/>
              </a:defRPr>
            </a:lvl1pPr>
            <a:lvl2pPr marL="685800" lvl="1" indent="-228600" defTabSz="914400" eaLnBrk="1" fontAlgn="auto" latinLnBrk="0" hangingPunct="1">
              <a:lnSpc>
                <a:spcPct val="150000"/>
              </a:lnSpc>
              <a:spcBef>
                <a:spcPts val="600"/>
              </a:spcBef>
              <a:spcAft>
                <a:spcPts val="0"/>
              </a:spcAft>
              <a:buClr>
                <a:srgbClr val="FF6600"/>
              </a:buClr>
              <a:buSzPct val="60000"/>
              <a:buFont typeface="Wingdings" panose="05000000000000000000" pitchFamily="2" charset="2"/>
              <a:buChar char="l"/>
              <a:defRPr kumimoji="0" sz="2200">
                <a:latin typeface="+mn-lt"/>
                <a:ea typeface="+mn-ea"/>
              </a:defRPr>
            </a:lvl2pPr>
            <a:lvl3pPr marL="1143000" lvl="2" indent="-228600" defTabSz="914400" eaLnBrk="1" fontAlgn="auto" latinLnBrk="0" hangingPunct="1">
              <a:lnSpc>
                <a:spcPct val="150000"/>
              </a:lnSpc>
              <a:spcBef>
                <a:spcPts val="600"/>
              </a:spcBef>
              <a:spcAft>
                <a:spcPts val="0"/>
              </a:spcAft>
              <a:buClr>
                <a:srgbClr val="FF6600"/>
              </a:buClr>
              <a:buFont typeface="Arial" panose="020B0604020202020204" pitchFamily="34" charset="0"/>
              <a:buChar char="•"/>
              <a:defRPr kumimoji="0"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Times New Roman" panose="02020603050405020304" pitchFamily="18" charset="0"/>
              </a:rPr>
              <a:t>考虑一个二分类问题</a:t>
            </a:r>
          </a:p>
          <a:p>
            <a:pPr lvl="1"/>
            <a:r>
              <a:rPr lang="en-US" altLang="zh-CN" dirty="0">
                <a:sym typeface="Times New Roman" panose="02020603050405020304" pitchFamily="18" charset="0"/>
              </a:rPr>
              <a:t>0</a:t>
            </a:r>
            <a:r>
              <a:rPr lang="zh-CN" altLang="en-US" dirty="0">
                <a:sym typeface="Times New Roman" panose="02020603050405020304" pitchFamily="18" charset="0"/>
              </a:rPr>
              <a:t>类的实例数 </a:t>
            </a:r>
            <a:r>
              <a:rPr lang="en-US" altLang="zh-CN" dirty="0">
                <a:sym typeface="Times New Roman" panose="02020603050405020304" pitchFamily="18" charset="0"/>
              </a:rPr>
              <a:t>= 9990</a:t>
            </a:r>
          </a:p>
          <a:p>
            <a:pPr lvl="1"/>
            <a:r>
              <a:rPr lang="en-US" altLang="zh-CN" dirty="0">
                <a:sym typeface="Times New Roman" panose="02020603050405020304" pitchFamily="18" charset="0"/>
              </a:rPr>
              <a:t>1</a:t>
            </a:r>
            <a:r>
              <a:rPr lang="zh-CN" altLang="en-US" dirty="0">
                <a:sym typeface="Times New Roman" panose="02020603050405020304" pitchFamily="18" charset="0"/>
              </a:rPr>
              <a:t>类的实例数 </a:t>
            </a:r>
            <a:r>
              <a:rPr lang="en-US" altLang="zh-CN" dirty="0">
                <a:sym typeface="Times New Roman" panose="02020603050405020304" pitchFamily="18" charset="0"/>
              </a:rPr>
              <a:t>= 10</a:t>
            </a:r>
          </a:p>
          <a:p>
            <a:pPr lvl="1"/>
            <a:endParaRPr lang="en-US" altLang="zh-CN" dirty="0">
              <a:sym typeface="Times New Roman" panose="02020603050405020304" pitchFamily="18" charset="0"/>
            </a:endParaRPr>
          </a:p>
          <a:p>
            <a:pPr lvl="1"/>
            <a:endParaRPr lang="en-US" altLang="zh-CN" dirty="0">
              <a:sym typeface="Times New Roman" panose="02020603050405020304" pitchFamily="18" charset="0"/>
            </a:endParaRPr>
          </a:p>
          <a:p>
            <a:r>
              <a:rPr lang="zh-CN" altLang="en-US" dirty="0">
                <a:sym typeface="Times New Roman" panose="02020603050405020304" pitchFamily="18" charset="0"/>
              </a:rPr>
              <a:t>如果模型预测每个实例为</a:t>
            </a:r>
            <a:r>
              <a:rPr lang="en-US" altLang="zh-CN" dirty="0">
                <a:sym typeface="Times New Roman" panose="02020603050405020304" pitchFamily="18" charset="0"/>
              </a:rPr>
              <a:t>0</a:t>
            </a:r>
            <a:r>
              <a:rPr lang="zh-CN" altLang="en-US" dirty="0">
                <a:sym typeface="Times New Roman" panose="02020603050405020304" pitchFamily="18" charset="0"/>
              </a:rPr>
              <a:t>类</a:t>
            </a:r>
            <a:r>
              <a:rPr lang="en-US" altLang="zh-CN" dirty="0">
                <a:sym typeface="Times New Roman" panose="02020603050405020304" pitchFamily="18" charset="0"/>
              </a:rPr>
              <a:t>, </a:t>
            </a:r>
            <a:r>
              <a:rPr lang="zh-CN" altLang="en-US" dirty="0">
                <a:sym typeface="Times New Roman" panose="02020603050405020304" pitchFamily="18" charset="0"/>
              </a:rPr>
              <a:t>则准确率为 </a:t>
            </a:r>
            <a:r>
              <a:rPr lang="en-US" altLang="zh-CN" dirty="0">
                <a:sym typeface="Times New Roman" panose="02020603050405020304" pitchFamily="18" charset="0"/>
              </a:rPr>
              <a:t> </a:t>
            </a:r>
          </a:p>
          <a:p>
            <a:pPr lvl="1"/>
            <a:r>
              <a:rPr lang="zh-CN" altLang="en-US" dirty="0">
                <a:sym typeface="Times New Roman" panose="02020603050405020304" pitchFamily="18" charset="0"/>
              </a:rPr>
              <a:t>准确率是误导</a:t>
            </a:r>
            <a:endParaRPr lang="en-US" altLang="zh-CN" dirty="0">
              <a:sym typeface="Times New Roman" panose="02020603050405020304" pitchFamily="18" charset="0"/>
            </a:endParaRPr>
          </a:p>
          <a:p>
            <a:pPr lvl="1"/>
            <a:r>
              <a:rPr lang="zh-CN" altLang="en-US" dirty="0">
                <a:sym typeface="Times New Roman" panose="02020603050405020304" pitchFamily="18" charset="0"/>
              </a:rPr>
              <a:t>模型不能正确预测任何</a:t>
            </a:r>
            <a:r>
              <a:rPr lang="en-US" altLang="zh-CN" dirty="0">
                <a:sym typeface="Times New Roman" panose="02020603050405020304" pitchFamily="18" charset="0"/>
              </a:rPr>
              <a:t>1</a:t>
            </a:r>
            <a:r>
              <a:rPr lang="zh-CN" altLang="en-US" dirty="0">
                <a:sym typeface="Times New Roman" panose="02020603050405020304" pitchFamily="18" charset="0"/>
              </a:rPr>
              <a:t>类实例</a:t>
            </a:r>
            <a:endParaRPr lang="en-US" altLang="zh-CN" dirty="0">
              <a:sym typeface="Times New Roman" panose="02020603050405020304" pitchFamily="18" charset="0"/>
            </a:endParaRPr>
          </a:p>
          <a:p>
            <a:pPr lvl="1"/>
            <a:r>
              <a:rPr lang="zh-CN" altLang="en-US" dirty="0">
                <a:sym typeface="Times New Roman" panose="02020603050405020304" pitchFamily="18" charset="0"/>
              </a:rPr>
              <a:t>而在疾病检测中，</a:t>
            </a:r>
            <a:r>
              <a:rPr lang="en-US" altLang="zh-CN" dirty="0">
                <a:sym typeface="Times New Roman" panose="02020603050405020304" pitchFamily="18" charset="0"/>
              </a:rPr>
              <a:t>1</a:t>
            </a:r>
            <a:r>
              <a:rPr lang="zh-CN" altLang="en-US" dirty="0">
                <a:sym typeface="Times New Roman" panose="02020603050405020304" pitchFamily="18" charset="0"/>
              </a:rPr>
              <a:t>类更需要被关心</a:t>
            </a:r>
          </a:p>
        </p:txBody>
      </p:sp>
      <p:graphicFrame>
        <p:nvGraphicFramePr>
          <p:cNvPr id="2" name="Group 59">
            <a:extLst>
              <a:ext uri="{FF2B5EF4-FFF2-40B4-BE49-F238E27FC236}">
                <a16:creationId xmlns:a16="http://schemas.microsoft.com/office/drawing/2014/main" id="{94B32B45-7711-4F6B-9870-74FA9472C57B}"/>
              </a:ext>
            </a:extLst>
          </p:cNvPr>
          <p:cNvGraphicFramePr>
            <a:graphicFrameLocks/>
          </p:cNvGraphicFramePr>
          <p:nvPr>
            <p:extLst>
              <p:ext uri="{D42A27DB-BD31-4B8C-83A1-F6EECF244321}">
                <p14:modId xmlns:p14="http://schemas.microsoft.com/office/powerpoint/2010/main" val="2016924010"/>
              </p:ext>
            </p:extLst>
          </p:nvPr>
        </p:nvGraphicFramePr>
        <p:xfrm>
          <a:off x="5235594" y="534757"/>
          <a:ext cx="2237441" cy="3156967"/>
        </p:xfrm>
        <a:graphic>
          <a:graphicData uri="http://schemas.openxmlformats.org/drawingml/2006/table">
            <a:tbl>
              <a:tblPr/>
              <a:tblGrid>
                <a:gridCol w="775716">
                  <a:extLst>
                    <a:ext uri="{9D8B030D-6E8A-4147-A177-3AD203B41FA5}">
                      <a16:colId xmlns:a16="http://schemas.microsoft.com/office/drawing/2014/main" val="3695421154"/>
                    </a:ext>
                  </a:extLst>
                </a:gridCol>
                <a:gridCol w="561725">
                  <a:extLst>
                    <a:ext uri="{9D8B030D-6E8A-4147-A177-3AD203B41FA5}">
                      <a16:colId xmlns:a16="http://schemas.microsoft.com/office/drawing/2014/main" val="958294326"/>
                    </a:ext>
                  </a:extLst>
                </a:gridCol>
                <a:gridCol w="900000">
                  <a:extLst>
                    <a:ext uri="{9D8B030D-6E8A-4147-A177-3AD203B41FA5}">
                      <a16:colId xmlns:a16="http://schemas.microsoft.com/office/drawing/2014/main" val="3736606537"/>
                    </a:ext>
                  </a:extLst>
                </a:gridCol>
              </a:tblGrid>
              <a:tr h="40063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Instance</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P(+|A)</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True Class</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989996258"/>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836548131"/>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0.93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19645098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0.87</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8624380"/>
                  </a:ext>
                </a:extLst>
              </a:tr>
              <a:tr h="279211">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43341170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214190452"/>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0.85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46197513"/>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0.76</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03632356"/>
                  </a:ext>
                </a:extLst>
              </a:tr>
              <a:tr h="276230">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0.53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533893570"/>
                  </a:ext>
                </a:extLst>
              </a:tr>
              <a:tr h="274242">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9</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0.43</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857125079"/>
                  </a:ext>
                </a:extLst>
              </a:tr>
              <a:tr h="275236">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10</a:t>
                      </a:r>
                    </a:p>
                  </a:txBody>
                  <a:tcPr marL="67942" marR="67942" marT="33971" marB="33971"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0.25</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3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67942" marR="67942" marT="33971" marB="33971"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398154"/>
                  </a:ext>
                </a:extLst>
              </a:tr>
            </a:tbl>
          </a:graphicData>
        </a:graphic>
      </p:graphicFrame>
      <p:grpSp>
        <p:nvGrpSpPr>
          <p:cNvPr id="14" name="组合 13"/>
          <p:cNvGrpSpPr/>
          <p:nvPr>
            <p:custDataLst>
              <p:tags r:id="rId5"/>
            </p:custDataLst>
          </p:nvPr>
        </p:nvGrpSpPr>
        <p:grpSpPr>
          <a:xfrm>
            <a:off x="0" y="0"/>
            <a:ext cx="9144000" cy="635000"/>
            <a:chOff x="0" y="0"/>
            <a:chExt cx="9144000" cy="635000"/>
          </a:xfrm>
        </p:grpSpPr>
        <p:sp>
          <p:nvSpPr>
            <p:cNvPr id="10"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3" name="TipText"/>
            <p:cNvSpPr txBox="1"/>
            <p:nvPr>
              <p:custDataLst>
                <p:tags r:id="rId10"/>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7" name="图片 6"/>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13815793"/>
      </p:ext>
    </p:extLst>
  </p:cSld>
  <p:clrMapOvr>
    <a:masterClrMapping/>
  </p:clrMapOvr>
  <p:transition spd="med">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2317E1C7-ABA4-4648-AA00-186447FC310A}"/>
              </a:ext>
            </a:extLst>
          </p:cNvPr>
          <p:cNvPicPr>
            <a:picLocks noChangeAspect="1"/>
          </p:cNvPicPr>
          <p:nvPr/>
        </p:nvPicPr>
        <p:blipFill rotWithShape="1">
          <a:blip r:embed="rId3">
            <a:extLst>
              <a:ext uri="{28A0092B-C50C-407E-A947-70E740481C1C}">
                <a14:useLocalDpi xmlns:a14="http://schemas.microsoft.com/office/drawing/2010/main" val="0"/>
              </a:ext>
            </a:extLst>
          </a:blip>
          <a:srcRect t="14594"/>
          <a:stretch/>
        </p:blipFill>
        <p:spPr>
          <a:xfrm>
            <a:off x="0" y="0"/>
            <a:ext cx="9144000" cy="6858000"/>
          </a:xfrm>
          <a:prstGeom prst="rect">
            <a:avLst/>
          </a:prstGeom>
        </p:spPr>
      </p:pic>
      <p:sp>
        <p:nvSpPr>
          <p:cNvPr id="112" name="矩形 111"/>
          <p:cNvSpPr/>
          <p:nvPr/>
        </p:nvSpPr>
        <p:spPr>
          <a:xfrm>
            <a:off x="0" y="2942055"/>
            <a:ext cx="9144000" cy="27559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矩形 30"/>
          <p:cNvSpPr/>
          <p:nvPr/>
        </p:nvSpPr>
        <p:spPr>
          <a:xfrm>
            <a:off x="1863567" y="752128"/>
            <a:ext cx="5416868" cy="1723549"/>
          </a:xfrm>
          <a:prstGeom prst="rect">
            <a:avLst/>
          </a:prstGeom>
        </p:spPr>
        <p:txBody>
          <a:bodyPr wrap="none">
            <a:spAutoFit/>
          </a:bodyPr>
          <a:lstStyle/>
          <a:p>
            <a:pPr algn="ctr" eaLnBrk="1" fontAlgn="auto" hangingPunct="1">
              <a:spcBef>
                <a:spcPts val="1200"/>
              </a:spcBef>
              <a:spcAft>
                <a:spcPts val="0"/>
              </a:spcAft>
              <a:defRPr/>
            </a:pPr>
            <a:r>
              <a:rPr kumimoji="0" lang="zh-CN" altLang="en-US" sz="4800" b="1" kern="0" dirty="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数据挖掘竞赛案例</a:t>
            </a:r>
            <a:r>
              <a:rPr kumimoji="0" lang="en-US" altLang="zh-CN" sz="4800" b="1" kern="0" dirty="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2</a:t>
            </a:r>
          </a:p>
          <a:p>
            <a:pPr algn="ctr" eaLnBrk="1" fontAlgn="auto" hangingPunct="1">
              <a:spcBef>
                <a:spcPts val="1200"/>
              </a:spcBef>
              <a:spcAft>
                <a:spcPts val="0"/>
              </a:spcAft>
              <a:defRPr/>
            </a:pPr>
            <a:r>
              <a:rPr kumimoji="0" lang="en-US" altLang="zh-CN" sz="4800" b="1" kern="0" dirty="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&lt;</a:t>
            </a:r>
            <a:r>
              <a:rPr kumimoji="0" lang="zh-CN" altLang="en-US" sz="4800" b="1" kern="0" dirty="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重复购买</a:t>
            </a:r>
            <a:r>
              <a:rPr kumimoji="0" lang="zh-CN" altLang="en-US" sz="4800" b="1" kern="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预测</a:t>
            </a:r>
            <a:r>
              <a:rPr kumimoji="0" lang="en-US" altLang="zh-CN" sz="4800" b="1" kern="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&gt;</a:t>
            </a:r>
            <a:endParaRPr kumimoji="0" lang="en-US" altLang="zh-CN" sz="4800" b="1" kern="0" dirty="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 name="组合 1">
            <a:extLst>
              <a:ext uri="{FF2B5EF4-FFF2-40B4-BE49-F238E27FC236}">
                <a16:creationId xmlns:a16="http://schemas.microsoft.com/office/drawing/2014/main" id="{EDF497F9-165F-4047-B950-6B5DE85C10F1}"/>
              </a:ext>
            </a:extLst>
          </p:cNvPr>
          <p:cNvGrpSpPr/>
          <p:nvPr/>
        </p:nvGrpSpPr>
        <p:grpSpPr>
          <a:xfrm>
            <a:off x="593648" y="3329970"/>
            <a:ext cx="7956705" cy="1980070"/>
            <a:chOff x="768587" y="2826063"/>
            <a:chExt cx="6818186" cy="1980070"/>
          </a:xfrm>
        </p:grpSpPr>
        <p:sp>
          <p:nvSpPr>
            <p:cNvPr id="76" name="矩形 75"/>
            <p:cNvSpPr/>
            <p:nvPr/>
          </p:nvSpPr>
          <p:spPr>
            <a:xfrm>
              <a:off x="1356702" y="2893361"/>
              <a:ext cx="1439304"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赛题介绍</a:t>
              </a:r>
              <a:endParaRPr kumimoji="0" lang="en-US" altLang="zh-CN" sz="2800" b="1" kern="0" dirty="0">
                <a:solidFill>
                  <a:prstClr val="white"/>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121" name="矩形 120"/>
            <p:cNvSpPr/>
            <p:nvPr/>
          </p:nvSpPr>
          <p:spPr>
            <a:xfrm>
              <a:off x="787404" y="2826063"/>
              <a:ext cx="555278"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01</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2" name="矩形 81"/>
            <p:cNvSpPr/>
            <p:nvPr/>
          </p:nvSpPr>
          <p:spPr>
            <a:xfrm>
              <a:off x="1356702" y="4159488"/>
              <a:ext cx="1439304"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数据描述</a:t>
              </a:r>
              <a:endParaRPr kumimoji="0" lang="en-US" altLang="zh-CN" sz="2800" b="1" kern="0" dirty="0">
                <a:solidFill>
                  <a:prstClr val="white"/>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grpSp>
          <p:nvGrpSpPr>
            <p:cNvPr id="138" name="组合 137"/>
            <p:cNvGrpSpPr/>
            <p:nvPr/>
          </p:nvGrpSpPr>
          <p:grpSpPr>
            <a:xfrm>
              <a:off x="768587" y="4092190"/>
              <a:ext cx="601653" cy="713943"/>
              <a:chOff x="912296" y="4056809"/>
              <a:chExt cx="802204" cy="713943"/>
            </a:xfrm>
          </p:grpSpPr>
          <p:sp>
            <p:nvSpPr>
              <p:cNvPr id="122" name="矩形 121"/>
              <p:cNvSpPr/>
              <p:nvPr/>
            </p:nvSpPr>
            <p:spPr>
              <a:xfrm>
                <a:off x="937385" y="4056809"/>
                <a:ext cx="74037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02</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0" name="矩形 79"/>
              <p:cNvSpPr/>
              <p:nvPr/>
            </p:nvSpPr>
            <p:spPr>
              <a:xfrm>
                <a:off x="912296" y="4062866"/>
                <a:ext cx="802204" cy="707886"/>
              </a:xfrm>
              <a:prstGeom prst="rect">
                <a:avLst/>
              </a:prstGeom>
            </p:spPr>
            <p:txBody>
              <a:bodyPr wrap="square" anchor="ctr">
                <a:spAutoFit/>
              </a:bodyPr>
              <a:lstStyle/>
              <a:p>
                <a:pPr algn="ctr" eaLnBrk="1" fontAlgn="auto" hangingPunct="1">
                  <a:spcBef>
                    <a:spcPts val="0"/>
                  </a:spcBef>
                  <a:spcAft>
                    <a:spcPts val="0"/>
                  </a:spcAft>
                  <a:defRPr/>
                </a:pPr>
                <a:endParaRPr kumimoji="0" lang="en-US" altLang="zh-CN" sz="4000" kern="0" dirty="0">
                  <a:solidFill>
                    <a:prstClr val="white"/>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grpSp>
        <p:grpSp>
          <p:nvGrpSpPr>
            <p:cNvPr id="140" name="组合 139"/>
            <p:cNvGrpSpPr/>
            <p:nvPr/>
          </p:nvGrpSpPr>
          <p:grpSpPr>
            <a:xfrm>
              <a:off x="3180163" y="2826063"/>
              <a:ext cx="2011953" cy="648000"/>
              <a:chOff x="4240220" y="2826060"/>
              <a:chExt cx="2682605" cy="648000"/>
            </a:xfrm>
          </p:grpSpPr>
          <p:sp>
            <p:nvSpPr>
              <p:cNvPr id="88" name="矩形 87"/>
              <p:cNvSpPr/>
              <p:nvPr/>
            </p:nvSpPr>
            <p:spPr>
              <a:xfrm>
                <a:off x="5003753" y="2893358"/>
                <a:ext cx="1919072"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数据处理</a:t>
                </a:r>
                <a:endParaRPr kumimoji="0" lang="en-US" altLang="zh-CN" sz="2800" b="1" kern="0" dirty="0">
                  <a:solidFill>
                    <a:prstClr val="white"/>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124" name="矩形 123"/>
              <p:cNvSpPr/>
              <p:nvPr/>
            </p:nvSpPr>
            <p:spPr>
              <a:xfrm>
                <a:off x="4240220" y="2826060"/>
                <a:ext cx="740371"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03</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41" name="组合 140"/>
            <p:cNvGrpSpPr/>
            <p:nvPr/>
          </p:nvGrpSpPr>
          <p:grpSpPr>
            <a:xfrm>
              <a:off x="3180165" y="4092190"/>
              <a:ext cx="2011954" cy="648000"/>
              <a:chOff x="4240218" y="4092189"/>
              <a:chExt cx="2682605" cy="648000"/>
            </a:xfrm>
          </p:grpSpPr>
          <p:sp>
            <p:nvSpPr>
              <p:cNvPr id="94" name="矩形 93"/>
              <p:cNvSpPr/>
              <p:nvPr/>
            </p:nvSpPr>
            <p:spPr>
              <a:xfrm>
                <a:off x="5003751" y="4159487"/>
                <a:ext cx="1919072"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特征提取</a:t>
                </a:r>
              </a:p>
            </p:txBody>
          </p:sp>
          <p:sp>
            <p:nvSpPr>
              <p:cNvPr id="123" name="矩形 122"/>
              <p:cNvSpPr/>
              <p:nvPr/>
            </p:nvSpPr>
            <p:spPr>
              <a:xfrm>
                <a:off x="4240218" y="4092189"/>
                <a:ext cx="740371"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04</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42" name="组合 141"/>
            <p:cNvGrpSpPr/>
            <p:nvPr/>
          </p:nvGrpSpPr>
          <p:grpSpPr>
            <a:xfrm>
              <a:off x="5572922" y="2826063"/>
              <a:ext cx="2013851" cy="648000"/>
              <a:chOff x="7430565" y="2826062"/>
              <a:chExt cx="2685135" cy="648000"/>
            </a:xfrm>
          </p:grpSpPr>
          <p:sp>
            <p:nvSpPr>
              <p:cNvPr id="100" name="矩形 99"/>
              <p:cNvSpPr/>
              <p:nvPr/>
            </p:nvSpPr>
            <p:spPr>
              <a:xfrm>
                <a:off x="8196629" y="2893360"/>
                <a:ext cx="1919071"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模型训练</a:t>
                </a:r>
              </a:p>
            </p:txBody>
          </p:sp>
          <p:sp>
            <p:nvSpPr>
              <p:cNvPr id="126" name="矩形 125"/>
              <p:cNvSpPr/>
              <p:nvPr/>
            </p:nvSpPr>
            <p:spPr>
              <a:xfrm>
                <a:off x="7430565" y="2826062"/>
                <a:ext cx="740371"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05</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43" name="组合 142"/>
            <p:cNvGrpSpPr/>
            <p:nvPr/>
          </p:nvGrpSpPr>
          <p:grpSpPr>
            <a:xfrm>
              <a:off x="5572920" y="4092190"/>
              <a:ext cx="2013853" cy="648000"/>
              <a:chOff x="7430561" y="4092189"/>
              <a:chExt cx="2685139" cy="648000"/>
            </a:xfrm>
          </p:grpSpPr>
          <p:sp>
            <p:nvSpPr>
              <p:cNvPr id="108" name="矩形 107"/>
              <p:cNvSpPr/>
              <p:nvPr/>
            </p:nvSpPr>
            <p:spPr>
              <a:xfrm>
                <a:off x="8196628" y="4159487"/>
                <a:ext cx="1919072"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模型结果</a:t>
                </a:r>
              </a:p>
            </p:txBody>
          </p:sp>
          <p:sp>
            <p:nvSpPr>
              <p:cNvPr id="125" name="矩形 124"/>
              <p:cNvSpPr/>
              <p:nvPr/>
            </p:nvSpPr>
            <p:spPr>
              <a:xfrm>
                <a:off x="7430561" y="4092189"/>
                <a:ext cx="740371"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06</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Tree>
    <p:extLst>
      <p:ext uri="{BB962C8B-B14F-4D97-AF65-F5344CB8AC3E}">
        <p14:creationId xmlns:p14="http://schemas.microsoft.com/office/powerpoint/2010/main" val="2981104604"/>
      </p:ext>
    </p:extLst>
  </p:cSld>
  <p:clrMapOvr>
    <a:masterClrMapping/>
  </p:clrMapOvr>
  <p:transition spd="med">
    <p:split orient="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a:cxnSpLocks/>
            <a:stCxn id="8"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24000" y="864000"/>
            <a:ext cx="8496000" cy="5695405"/>
          </a:xfrm>
          <a:prstGeom prst="rect">
            <a:avLst/>
          </a:prstGeom>
        </p:spPr>
        <p:txBody>
          <a:bodyPr wrap="square" anchor="ctr">
            <a:spAutoFit/>
          </a:bodyPr>
          <a:lstStyle/>
          <a:p>
            <a:pPr algn="just" eaLnBrk="1" fontAlgn="auto" hangingPunct="1">
              <a:lnSpc>
                <a:spcPct val="150000"/>
              </a:lnSpc>
              <a:spcBef>
                <a:spcPts val="600"/>
              </a:spcBef>
              <a:spcAft>
                <a:spcPts val="0"/>
              </a:spcAft>
              <a:defRPr/>
            </a:pPr>
            <a:r>
              <a:rPr kumimoji="0" lang="zh-CN" altLang="en-US" sz="2200" kern="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        商家</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有时会在特定日期（例如“</a:t>
            </a:r>
            <a:r>
              <a:rPr kumimoji="0" lang="en-US" altLang="zh-CN"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Boxing-day”</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，“黑色星期五”或</a:t>
            </a:r>
            <a:r>
              <a:rPr kumimoji="0" lang="zh-CN" altLang="en-US" sz="2200" kern="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“双</a:t>
            </a:r>
            <a:r>
              <a:rPr kumimoji="0" lang="en-US" altLang="zh-CN" sz="2200" kern="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11</a:t>
            </a:r>
            <a:r>
              <a:rPr kumimoji="0" lang="zh-CN" altLang="en-US" sz="2200" kern="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进行大促销（例如折扣或现金券），以吸引大量新买家。许多吸引的买家都是一次性交易猎人，这些促销可能对销售产生很小的长期影响。为了缓解这个问题，商家必须确定谁可以转换为重复买家。通过瞄准这些潜力忠诚的客户，商家可以大大降低促销成本，提高投资回报率（</a:t>
            </a:r>
            <a:r>
              <a:rPr kumimoji="0" lang="en-US" altLang="zh-CN"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ROI</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a:t>
            </a:r>
            <a:endParaRPr kumimoji="0" lang="en-US" altLang="zh-CN"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a:p>
            <a:pPr algn="just" eaLnBrk="1" fontAlgn="auto" hangingPunct="1">
              <a:lnSpc>
                <a:spcPct val="150000"/>
              </a:lnSpc>
              <a:spcBef>
                <a:spcPts val="600"/>
              </a:spcBef>
              <a:spcAft>
                <a:spcPts val="0"/>
              </a:spcAft>
              <a:defRPr/>
            </a:pPr>
            <a:r>
              <a:rPr kumimoji="0" lang="zh-CN" altLang="en-US" sz="2200" kern="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        题目</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提供了一套商家及其在“双</a:t>
            </a:r>
            <a:r>
              <a:rPr kumimoji="0" lang="en-US" altLang="zh-CN"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11”</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日促销期间获得的相应新买家。任务是预测对于指定商家的新买家将来是否会成为忠实客户。即预测这些新买家在</a:t>
            </a:r>
            <a:r>
              <a:rPr kumimoji="0" lang="en-US" altLang="zh-CN"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6</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个月内再次从同一商家购买商品的概率。一个包含大约</a:t>
            </a:r>
            <a:r>
              <a:rPr kumimoji="0" lang="en-US" altLang="zh-CN"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20</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万用户的数据集用于训练，还有一个类似大小的数据集用于测试。</a:t>
            </a:r>
          </a:p>
        </p:txBody>
      </p:sp>
      <p:sp>
        <p:nvSpPr>
          <p:cNvPr id="8" name="矩形 7">
            <a:extLst>
              <a:ext uri="{FF2B5EF4-FFF2-40B4-BE49-F238E27FC236}">
                <a16:creationId xmlns:a16="http://schemas.microsoft.com/office/drawing/2014/main" id="{376106D3-E7F1-4EA6-9D09-637D7C704A57}"/>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赛题介绍</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9" name="矩形 8">
            <a:extLst>
              <a:ext uri="{FF2B5EF4-FFF2-40B4-BE49-F238E27FC236}">
                <a16:creationId xmlns:a16="http://schemas.microsoft.com/office/drawing/2014/main" id="{931BA3FB-2135-4580-A3CF-87919D9B7FB6}"/>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01</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968592619"/>
      </p:ext>
    </p:extLst>
  </p:cSld>
  <p:clrMapOvr>
    <a:masterClrMapping/>
  </p:clrMapOvr>
  <p:transition spd="med">
    <p:split orient="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24000" y="1498781"/>
            <a:ext cx="8496000" cy="3577198"/>
          </a:xfrm>
          <a:prstGeom prst="rect">
            <a:avLst/>
          </a:prstGeom>
        </p:spPr>
        <p:txBody>
          <a:bodyPr wrap="square" anchor="ctr">
            <a:spAutoFit/>
          </a:bodyPr>
          <a:lstStyle/>
          <a:p>
            <a:pPr algn="just" eaLnBrk="1" fontAlgn="auto" hangingPunct="1">
              <a:lnSpc>
                <a:spcPct val="150000"/>
              </a:lnSpc>
              <a:spcBef>
                <a:spcPts val="600"/>
              </a:spcBef>
              <a:spcAft>
                <a:spcPts val="0"/>
              </a:spcAft>
            </a:pP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官方给了</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数据：</a:t>
            </a:r>
            <a:r>
              <a:rPr kumimoji="0" lang="en-US" altLang="zh-CN"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data_format1</a:t>
            </a:r>
          </a:p>
          <a:p>
            <a:pPr algn="just" eaLnBrk="1" fontAlgn="auto" hangingPunct="1">
              <a:lnSpc>
                <a:spcPct val="150000"/>
              </a:lnSpc>
              <a:spcBef>
                <a:spcPts val="600"/>
              </a:spcBef>
              <a:spcAft>
                <a:spcPts val="0"/>
              </a:spcAft>
            </a:pP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data</a:t>
            </a:r>
            <a:r>
              <a:rPr kumimoji="0" lang="en-US" altLang="zh-CN"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_format1</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user_log_format1, user_info_format1, test_format1, train_format1</a:t>
            </a:r>
          </a:p>
          <a:p>
            <a:pPr algn="just" eaLnBrk="1" fontAlgn="auto" hangingPunct="1">
              <a:lnSpc>
                <a:spcPct val="150000"/>
              </a:lnSpc>
              <a:spcBef>
                <a:spcPts val="600"/>
              </a:spcBef>
              <a:spcAft>
                <a:spcPts val="0"/>
              </a:spcAft>
            </a:pP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用户行为日志：</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包含用户</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、商品</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、商品类别</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、商户</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、商品品牌、时间和用户</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行为类别</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7</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个</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特征。</a:t>
            </a:r>
            <a:endPar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eaLnBrk="1" fontAlgn="auto" hangingPunct="1">
              <a:lnSpc>
                <a:spcPct val="150000"/>
              </a:lnSpc>
              <a:spcBef>
                <a:spcPts val="600"/>
              </a:spcBef>
              <a:spcAft>
                <a:spcPts val="0"/>
              </a:spcAft>
            </a:pP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用户信息：</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包含用户</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、用户年龄段和用户性别</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信息。</a:t>
            </a:r>
            <a:endPar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eaLnBrk="1" fontAlgn="auto" hangingPunct="1">
              <a:lnSpc>
                <a:spcPct val="150000"/>
              </a:lnSpc>
              <a:spcBef>
                <a:spcPts val="600"/>
              </a:spcBef>
              <a:spcAft>
                <a:spcPts val="0"/>
              </a:spcAft>
            </a:pP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训练集和测试集：分别</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包含用户</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、商户</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和是否为重复买家标签，其中训练集</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标签为</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0-1</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，测试集标签为空，需要</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预测。</a:t>
            </a:r>
            <a:endPar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1" name="图片 10">
            <a:extLst>
              <a:ext uri="{FF2B5EF4-FFF2-40B4-BE49-F238E27FC236}">
                <a16:creationId xmlns:a16="http://schemas.microsoft.com/office/drawing/2014/main" id="{DFD232F5-4AA2-47F9-AA95-F62184B22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00" y="5914224"/>
            <a:ext cx="8496000" cy="702668"/>
          </a:xfrm>
          <a:prstGeom prst="rect">
            <a:avLst/>
          </a:prstGeom>
        </p:spPr>
      </p:pic>
      <p:sp>
        <p:nvSpPr>
          <p:cNvPr id="48" name="矩形: 圆角 47">
            <a:extLst>
              <a:ext uri="{FF2B5EF4-FFF2-40B4-BE49-F238E27FC236}">
                <a16:creationId xmlns:a16="http://schemas.microsoft.com/office/drawing/2014/main" id="{FAFDD4A0-5451-437D-9708-CBB19167371A}"/>
              </a:ext>
            </a:extLst>
          </p:cNvPr>
          <p:cNvSpPr/>
          <p:nvPr/>
        </p:nvSpPr>
        <p:spPr>
          <a:xfrm>
            <a:off x="323528" y="958053"/>
            <a:ext cx="1512168" cy="476726"/>
          </a:xfrm>
          <a:prstGeom prst="roundRect">
            <a:avLst/>
          </a:prstGeom>
          <a:solidFill>
            <a:srgbClr val="13548C"/>
          </a:solidFill>
          <a:ln>
            <a:solidFill>
              <a:srgbClr val="13548C"/>
            </a:solidFill>
          </a:ln>
        </p:spPr>
        <p:txBody>
          <a:bodyPr wrap="square">
            <a:spAutoFit/>
          </a:bodyPr>
          <a:lstStyle/>
          <a:p>
            <a:pPr algn="ctr" eaLnBrk="1" fontAlgn="auto" hangingPunct="1">
              <a:spcBef>
                <a:spcPts val="0"/>
              </a:spcBef>
              <a:spcAft>
                <a:spcPts val="0"/>
              </a:spcAft>
            </a:pPr>
            <a:r>
              <a:rPr kumimoji="0" lang="zh-CN" altLang="en-US" sz="2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数据格式</a:t>
            </a:r>
          </a:p>
        </p:txBody>
      </p:sp>
      <p:cxnSp>
        <p:nvCxnSpPr>
          <p:cNvPr id="12" name="直接连接符 11">
            <a:extLst>
              <a:ext uri="{FF2B5EF4-FFF2-40B4-BE49-F238E27FC236}">
                <a16:creationId xmlns:a16="http://schemas.microsoft.com/office/drawing/2014/main" id="{94EF2968-986B-4DB1-8569-A48EC94E772B}"/>
              </a:ext>
            </a:extLst>
          </p:cNvPr>
          <p:cNvCxnSpPr>
            <a:cxnSpLocks/>
            <a:stCxn id="16"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FB7EDB1-4ED9-4D60-B15B-48C892039038}"/>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数据描述</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18" name="矩形 17">
            <a:extLst>
              <a:ext uri="{FF2B5EF4-FFF2-40B4-BE49-F238E27FC236}">
                <a16:creationId xmlns:a16="http://schemas.microsoft.com/office/drawing/2014/main" id="{35ED0A21-C779-4D3A-98DD-45EC36921667}"/>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02</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矩形: 圆角 19">
            <a:extLst>
              <a:ext uri="{FF2B5EF4-FFF2-40B4-BE49-F238E27FC236}">
                <a16:creationId xmlns:a16="http://schemas.microsoft.com/office/drawing/2014/main" id="{E81EA535-85B7-4FB4-8612-A959D0B84955}"/>
              </a:ext>
            </a:extLst>
          </p:cNvPr>
          <p:cNvSpPr/>
          <p:nvPr/>
        </p:nvSpPr>
        <p:spPr>
          <a:xfrm>
            <a:off x="323528" y="5326989"/>
            <a:ext cx="1512168" cy="476726"/>
          </a:xfrm>
          <a:prstGeom prst="roundRect">
            <a:avLst/>
          </a:prstGeom>
          <a:solidFill>
            <a:srgbClr val="13548C"/>
          </a:solidFill>
          <a:ln>
            <a:solidFill>
              <a:srgbClr val="13548C"/>
            </a:solidFill>
          </a:ln>
        </p:spPr>
        <p:txBody>
          <a:bodyPr wrap="square">
            <a:spAutoFit/>
          </a:bodyPr>
          <a:lstStyle/>
          <a:p>
            <a:pPr algn="ctr" eaLnBrk="1" fontAlgn="auto" hangingPunct="1">
              <a:spcBef>
                <a:spcPts val="0"/>
              </a:spcBef>
              <a:spcAft>
                <a:spcPts val="0"/>
              </a:spcAft>
            </a:pPr>
            <a:r>
              <a:rPr kumimoji="0" lang="zh-CN" altLang="en-US" sz="22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数据量</a:t>
            </a:r>
            <a:endParaRPr kumimoji="0" lang="zh-CN" altLang="en-US" sz="2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931721527"/>
      </p:ext>
    </p:extLst>
  </p:cSld>
  <p:clrMapOvr>
    <a:masterClrMapping/>
  </p:clrMapOvr>
  <p:transition spd="med">
    <p:split orient="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76573" y="1612903"/>
            <a:ext cx="8744390" cy="2681309"/>
            <a:chOff x="714039" y="1612900"/>
            <a:chExt cx="9414299" cy="2681309"/>
          </a:xfrm>
        </p:grpSpPr>
        <p:grpSp>
          <p:nvGrpSpPr>
            <p:cNvPr id="89" name="组合 88"/>
            <p:cNvGrpSpPr/>
            <p:nvPr/>
          </p:nvGrpSpPr>
          <p:grpSpPr>
            <a:xfrm>
              <a:off x="1561058" y="3679601"/>
              <a:ext cx="8567280" cy="614608"/>
              <a:chOff x="1295860" y="3011607"/>
              <a:chExt cx="6324674" cy="453725"/>
            </a:xfrm>
          </p:grpSpPr>
          <p:cxnSp>
            <p:nvCxnSpPr>
              <p:cNvPr id="90" name="肘形连接符 89"/>
              <p:cNvCxnSpPr>
                <a:stCxn id="88" idx="2"/>
              </p:cNvCxnSpPr>
              <p:nvPr/>
            </p:nvCxnSpPr>
            <p:spPr>
              <a:xfrm rot="16200000" flipH="1">
                <a:off x="1522130" y="2907202"/>
                <a:ext cx="331860" cy="78440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肘形连接符 90"/>
              <p:cNvCxnSpPr>
                <a:cxnSpLocks/>
              </p:cNvCxnSpPr>
              <p:nvPr/>
            </p:nvCxnSpPr>
            <p:spPr>
              <a:xfrm flipV="1">
                <a:off x="2080261" y="3011607"/>
                <a:ext cx="5540273" cy="453720"/>
              </a:xfrm>
              <a:prstGeom prst="bentConnector3">
                <a:avLst>
                  <a:gd name="adj1" fmla="val 5068"/>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a:off x="714039" y="1612900"/>
              <a:ext cx="1785690" cy="2231761"/>
              <a:chOff x="714039" y="1612900"/>
              <a:chExt cx="1785690" cy="2231761"/>
            </a:xfrm>
          </p:grpSpPr>
          <p:sp>
            <p:nvSpPr>
              <p:cNvPr id="86" name="任意多边形 85"/>
              <p:cNvSpPr/>
              <p:nvPr/>
            </p:nvSpPr>
            <p:spPr>
              <a:xfrm>
                <a:off x="714039" y="1612900"/>
                <a:ext cx="1785690" cy="1971484"/>
              </a:xfrm>
              <a:custGeom>
                <a:avLst/>
                <a:gdLst>
                  <a:gd name="connsiteX0" fmla="*/ 659130 w 1318260"/>
                  <a:gd name="connsiteY0" fmla="*/ 0 h 1455420"/>
                  <a:gd name="connsiteX1" fmla="*/ 1318260 w 1318260"/>
                  <a:gd name="connsiteY1" fmla="*/ 659130 h 1455420"/>
                  <a:gd name="connsiteX2" fmla="*/ 915693 w 1318260"/>
                  <a:gd name="connsiteY2" fmla="*/ 1266462 h 1455420"/>
                  <a:gd name="connsiteX3" fmla="*/ 901211 w 1318260"/>
                  <a:gd name="connsiteY3" fmla="*/ 1270958 h 1455420"/>
                  <a:gd name="connsiteX4" fmla="*/ 901211 w 1318260"/>
                  <a:gd name="connsiteY4" fmla="*/ 1455420 h 1455420"/>
                  <a:gd name="connsiteX5" fmla="*/ 356088 w 1318260"/>
                  <a:gd name="connsiteY5" fmla="*/ 1455420 h 1455420"/>
                  <a:gd name="connsiteX6" fmla="*/ 356088 w 1318260"/>
                  <a:gd name="connsiteY6" fmla="*/ 1241234 h 1455420"/>
                  <a:gd name="connsiteX7" fmla="*/ 290604 w 1318260"/>
                  <a:gd name="connsiteY7" fmla="*/ 1205691 h 1455420"/>
                  <a:gd name="connsiteX8" fmla="*/ 0 w 1318260"/>
                  <a:gd name="connsiteY8" fmla="*/ 659130 h 1455420"/>
                  <a:gd name="connsiteX9" fmla="*/ 659130 w 1318260"/>
                  <a:gd name="connsiteY9" fmla="*/ 0 h 145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8260" h="1455420">
                    <a:moveTo>
                      <a:pt x="659130" y="0"/>
                    </a:moveTo>
                    <a:cubicBezTo>
                      <a:pt x="1023157" y="0"/>
                      <a:pt x="1318260" y="295103"/>
                      <a:pt x="1318260" y="659130"/>
                    </a:cubicBezTo>
                    <a:cubicBezTo>
                      <a:pt x="1318260" y="932150"/>
                      <a:pt x="1152265" y="1166401"/>
                      <a:pt x="915693" y="1266462"/>
                    </a:cubicBezTo>
                    <a:lnTo>
                      <a:pt x="901211" y="1270958"/>
                    </a:lnTo>
                    <a:lnTo>
                      <a:pt x="901211" y="1455420"/>
                    </a:lnTo>
                    <a:lnTo>
                      <a:pt x="356088" y="1455420"/>
                    </a:lnTo>
                    <a:lnTo>
                      <a:pt x="356088" y="1241234"/>
                    </a:lnTo>
                    <a:lnTo>
                      <a:pt x="290604" y="1205691"/>
                    </a:lnTo>
                    <a:cubicBezTo>
                      <a:pt x="115275" y="1087240"/>
                      <a:pt x="0" y="886647"/>
                      <a:pt x="0" y="659130"/>
                    </a:cubicBezTo>
                    <a:cubicBezTo>
                      <a:pt x="0" y="295103"/>
                      <a:pt x="295103" y="0"/>
                      <a:pt x="659130"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7" name="矩形 86"/>
              <p:cNvSpPr/>
              <p:nvPr/>
            </p:nvSpPr>
            <p:spPr>
              <a:xfrm>
                <a:off x="1244087" y="3630832"/>
                <a:ext cx="633944" cy="4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8" name="矩形 87"/>
              <p:cNvSpPr/>
              <p:nvPr/>
            </p:nvSpPr>
            <p:spPr>
              <a:xfrm>
                <a:off x="1244087" y="3795896"/>
                <a:ext cx="633944" cy="4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7" name="矩形 96"/>
              <p:cNvSpPr/>
              <p:nvPr/>
            </p:nvSpPr>
            <p:spPr>
              <a:xfrm>
                <a:off x="1244087" y="3711188"/>
                <a:ext cx="633944" cy="4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93" name="椭圆 92"/>
          <p:cNvSpPr/>
          <p:nvPr/>
        </p:nvSpPr>
        <p:spPr>
          <a:xfrm>
            <a:off x="7177390" y="3247597"/>
            <a:ext cx="864000" cy="864000"/>
          </a:xfrm>
          <a:prstGeom prst="ellipse">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5" name="椭圆 94"/>
          <p:cNvSpPr/>
          <p:nvPr/>
        </p:nvSpPr>
        <p:spPr>
          <a:xfrm>
            <a:off x="5010640" y="3247597"/>
            <a:ext cx="864000" cy="864000"/>
          </a:xfrm>
          <a:prstGeom prst="ellipse">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kumimoji="0" lang="zh-CN" altLang="en-US" sz="18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4" name="椭圆 93"/>
          <p:cNvSpPr/>
          <p:nvPr/>
        </p:nvSpPr>
        <p:spPr>
          <a:xfrm>
            <a:off x="2843891" y="3247597"/>
            <a:ext cx="864000" cy="864000"/>
          </a:xfrm>
          <a:prstGeom prst="ellipse">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矩形 29"/>
          <p:cNvSpPr/>
          <p:nvPr/>
        </p:nvSpPr>
        <p:spPr>
          <a:xfrm>
            <a:off x="6434790" y="4376288"/>
            <a:ext cx="2349200" cy="369332"/>
          </a:xfrm>
          <a:prstGeom prst="rect">
            <a:avLst/>
          </a:prstGeom>
        </p:spPr>
        <p:txBody>
          <a:bodyPr wrap="square">
            <a:spAutoFit/>
          </a:bodyPr>
          <a:lstStyle/>
          <a:p>
            <a:pPr algn="ctr" eaLnBrk="1" fontAlgn="auto" hangingPunct="1">
              <a:spcBef>
                <a:spcPts val="0"/>
              </a:spcBef>
              <a:spcAft>
                <a:spcPts val="0"/>
              </a:spcAft>
            </a:pPr>
            <a:r>
              <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步骤</a:t>
            </a: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3</a:t>
            </a:r>
            <a:r>
              <a:rPr kumimoji="0" lang="zh-CN" altLang="en-US" sz="18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：数据可视化</a:t>
            </a:r>
          </a:p>
        </p:txBody>
      </p:sp>
      <p:sp>
        <p:nvSpPr>
          <p:cNvPr id="31" name="矩形 30"/>
          <p:cNvSpPr/>
          <p:nvPr/>
        </p:nvSpPr>
        <p:spPr>
          <a:xfrm>
            <a:off x="6395854" y="4753849"/>
            <a:ext cx="2349200" cy="1341393"/>
          </a:xfrm>
          <a:prstGeom prst="rect">
            <a:avLst/>
          </a:prstGeom>
          <a:ln>
            <a:noFill/>
            <a:prstDash val="dash"/>
          </a:ln>
        </p:spPr>
        <p:txBody>
          <a:bodyPr wrap="square">
            <a:spAutoFit/>
          </a:bodyPr>
          <a:lstStyle/>
          <a:p>
            <a:pPr algn="just" defTabSz="713232" eaLnBrk="1" fontAlgn="auto" hangingPunct="1">
              <a:lnSpc>
                <a:spcPct val="130000"/>
              </a:lnSpc>
              <a:spcBef>
                <a:spcPts val="0"/>
              </a:spcBef>
              <a:spcAft>
                <a:spcPts val="0"/>
              </a:spcAft>
            </a:pP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读取训练集，对正负样本、正负样本与性别的比例、正负样本与年龄段的比例进行可视化。</a:t>
            </a:r>
          </a:p>
        </p:txBody>
      </p:sp>
      <p:sp>
        <p:nvSpPr>
          <p:cNvPr id="32" name="矩形 31"/>
          <p:cNvSpPr/>
          <p:nvPr/>
        </p:nvSpPr>
        <p:spPr>
          <a:xfrm>
            <a:off x="2223661" y="4339357"/>
            <a:ext cx="2104459" cy="369332"/>
          </a:xfrm>
          <a:prstGeom prst="rect">
            <a:avLst/>
          </a:prstGeom>
        </p:spPr>
        <p:txBody>
          <a:bodyPr wrap="square">
            <a:spAutoFit/>
          </a:bodyPr>
          <a:lstStyle/>
          <a:p>
            <a:pPr algn="ctr" eaLnBrk="1" fontAlgn="auto" hangingPunct="1">
              <a:spcBef>
                <a:spcPts val="0"/>
              </a:spcBef>
              <a:spcAft>
                <a:spcPts val="0"/>
              </a:spcAft>
            </a:pPr>
            <a:r>
              <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步骤</a:t>
            </a: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a:t>
            </a:r>
            <a:r>
              <a:rPr kumimoji="0" lang="zh-CN" altLang="en-US" sz="18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：数据压缩</a:t>
            </a:r>
          </a:p>
        </p:txBody>
      </p:sp>
      <p:sp>
        <p:nvSpPr>
          <p:cNvPr id="33" name="矩形 32"/>
          <p:cNvSpPr/>
          <p:nvPr/>
        </p:nvSpPr>
        <p:spPr>
          <a:xfrm>
            <a:off x="2142019" y="4753849"/>
            <a:ext cx="2186101" cy="1372683"/>
          </a:xfrm>
          <a:prstGeom prst="rect">
            <a:avLst/>
          </a:prstGeom>
          <a:ln>
            <a:noFill/>
            <a:prstDash val="dash"/>
          </a:ln>
        </p:spPr>
        <p:txBody>
          <a:bodyPr wrap="square">
            <a:spAutoFit/>
          </a:bodyPr>
          <a:lstStyle/>
          <a:p>
            <a:pPr algn="just" defTabSz="713232" eaLnBrk="1" fontAlgn="auto" hangingPunct="1">
              <a:lnSpc>
                <a:spcPct val="130000"/>
              </a:lnSpc>
              <a:spcBef>
                <a:spcPts val="0"/>
              </a:spcBef>
              <a:spcAft>
                <a:spcPts val="0"/>
              </a:spcAft>
            </a:pP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压缩</a:t>
            </a:r>
            <a:r>
              <a:rPr kumimoji="0" lang="en-US" altLang="zh-CN"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csv</a:t>
            </a: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中的数据，通过改变扫描每列的</a:t>
            </a:r>
            <a:r>
              <a:rPr kumimoji="0" lang="en-US" altLang="zh-CN" sz="1600" dirty="0" err="1">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dtype</a:t>
            </a: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，转换成适合的大小。</a:t>
            </a:r>
          </a:p>
        </p:txBody>
      </p:sp>
      <p:sp>
        <p:nvSpPr>
          <p:cNvPr id="34" name="矩形 33"/>
          <p:cNvSpPr/>
          <p:nvPr/>
        </p:nvSpPr>
        <p:spPr>
          <a:xfrm>
            <a:off x="4468862" y="1574153"/>
            <a:ext cx="1926991" cy="369332"/>
          </a:xfrm>
          <a:prstGeom prst="rect">
            <a:avLst/>
          </a:prstGeom>
        </p:spPr>
        <p:txBody>
          <a:bodyPr wrap="square">
            <a:spAutoFit/>
          </a:bodyPr>
          <a:lstStyle/>
          <a:p>
            <a:pPr algn="ctr" eaLnBrk="1" fontAlgn="auto" hangingPunct="1">
              <a:spcBef>
                <a:spcPts val="0"/>
              </a:spcBef>
              <a:spcAft>
                <a:spcPts val="0"/>
              </a:spcAft>
            </a:pPr>
            <a:r>
              <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步骤</a:t>
            </a: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2</a:t>
            </a:r>
            <a:r>
              <a:rPr kumimoji="0" lang="zh-CN" altLang="en-US" sz="18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：数据清洗</a:t>
            </a:r>
          </a:p>
        </p:txBody>
      </p:sp>
      <p:sp>
        <p:nvSpPr>
          <p:cNvPr id="35" name="矩形 34"/>
          <p:cNvSpPr/>
          <p:nvPr/>
        </p:nvSpPr>
        <p:spPr>
          <a:xfrm>
            <a:off x="4281003" y="1923673"/>
            <a:ext cx="2302711" cy="1341393"/>
          </a:xfrm>
          <a:prstGeom prst="rect">
            <a:avLst/>
          </a:prstGeom>
          <a:ln>
            <a:noFill/>
            <a:prstDash val="dash"/>
          </a:ln>
        </p:spPr>
        <p:txBody>
          <a:bodyPr wrap="square">
            <a:spAutoFit/>
          </a:bodyPr>
          <a:lstStyle/>
          <a:p>
            <a:pPr algn="just" defTabSz="713232" eaLnBrk="1" fontAlgn="auto" hangingPunct="1">
              <a:lnSpc>
                <a:spcPct val="130000"/>
              </a:lnSpc>
              <a:spcBef>
                <a:spcPts val="0"/>
              </a:spcBef>
              <a:spcAft>
                <a:spcPts val="0"/>
              </a:spcAft>
            </a:pP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进行</a:t>
            </a:r>
            <a:r>
              <a:rPr kumimoji="0" lang="en-US" altLang="zh-CN"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brand_id</a:t>
            </a: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缺失值</a:t>
            </a:r>
            <a:r>
              <a:rPr kumimoji="0" lang="en-US" altLang="zh-CN"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(91015)</a:t>
            </a: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填充，并使用</a:t>
            </a:r>
            <a:r>
              <a:rPr kumimoji="0" lang="en-US" altLang="zh-CN"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pickle</a:t>
            </a: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模块进行序列化，加快速度读写</a:t>
            </a:r>
          </a:p>
        </p:txBody>
      </p:sp>
      <p:grpSp>
        <p:nvGrpSpPr>
          <p:cNvPr id="36" name="组合 35"/>
          <p:cNvGrpSpPr/>
          <p:nvPr/>
        </p:nvGrpSpPr>
        <p:grpSpPr>
          <a:xfrm>
            <a:off x="683568" y="1990596"/>
            <a:ext cx="812551" cy="959639"/>
            <a:chOff x="5894388" y="4665663"/>
            <a:chExt cx="903288" cy="1119187"/>
          </a:xfrm>
          <a:solidFill>
            <a:schemeClr val="accent2"/>
          </a:solidFill>
        </p:grpSpPr>
        <p:sp>
          <p:nvSpPr>
            <p:cNvPr id="37" name="Freeform 34"/>
            <p:cNvSpPr>
              <a:spLocks noEditPoints="1"/>
            </p:cNvSpPr>
            <p:nvPr/>
          </p:nvSpPr>
          <p:spPr bwMode="auto">
            <a:xfrm>
              <a:off x="5894388" y="4670425"/>
              <a:ext cx="903288" cy="1114425"/>
            </a:xfrm>
            <a:custGeom>
              <a:avLst/>
              <a:gdLst>
                <a:gd name="T0" fmla="*/ 206 w 238"/>
                <a:gd name="T1" fmla="*/ 294 h 294"/>
                <a:gd name="T2" fmla="*/ 32 w 238"/>
                <a:gd name="T3" fmla="*/ 294 h 294"/>
                <a:gd name="T4" fmla="*/ 0 w 238"/>
                <a:gd name="T5" fmla="*/ 262 h 294"/>
                <a:gd name="T6" fmla="*/ 0 w 238"/>
                <a:gd name="T7" fmla="*/ 32 h 294"/>
                <a:gd name="T8" fmla="*/ 32 w 238"/>
                <a:gd name="T9" fmla="*/ 0 h 294"/>
                <a:gd name="T10" fmla="*/ 128 w 238"/>
                <a:gd name="T11" fmla="*/ 0 h 294"/>
                <a:gd name="T12" fmla="*/ 238 w 238"/>
                <a:gd name="T13" fmla="*/ 108 h 294"/>
                <a:gd name="T14" fmla="*/ 238 w 238"/>
                <a:gd name="T15" fmla="*/ 262 h 294"/>
                <a:gd name="T16" fmla="*/ 206 w 238"/>
                <a:gd name="T17" fmla="*/ 294 h 294"/>
                <a:gd name="T18" fmla="*/ 32 w 238"/>
                <a:gd name="T19" fmla="*/ 19 h 294"/>
                <a:gd name="T20" fmla="*/ 18 w 238"/>
                <a:gd name="T21" fmla="*/ 32 h 294"/>
                <a:gd name="T22" fmla="*/ 18 w 238"/>
                <a:gd name="T23" fmla="*/ 262 h 294"/>
                <a:gd name="T24" fmla="*/ 32 w 238"/>
                <a:gd name="T25" fmla="*/ 276 h 294"/>
                <a:gd name="T26" fmla="*/ 206 w 238"/>
                <a:gd name="T27" fmla="*/ 276 h 294"/>
                <a:gd name="T28" fmla="*/ 220 w 238"/>
                <a:gd name="T29" fmla="*/ 262 h 294"/>
                <a:gd name="T30" fmla="*/ 220 w 238"/>
                <a:gd name="T31" fmla="*/ 116 h 294"/>
                <a:gd name="T32" fmla="*/ 121 w 238"/>
                <a:gd name="T33" fmla="*/ 19 h 294"/>
                <a:gd name="T34" fmla="*/ 32 w 238"/>
                <a:gd name="T35" fmla="*/ 1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8" h="294">
                  <a:moveTo>
                    <a:pt x="206" y="294"/>
                  </a:moveTo>
                  <a:cubicBezTo>
                    <a:pt x="32" y="294"/>
                    <a:pt x="32" y="294"/>
                    <a:pt x="32" y="294"/>
                  </a:cubicBezTo>
                  <a:cubicBezTo>
                    <a:pt x="14" y="294"/>
                    <a:pt x="0" y="280"/>
                    <a:pt x="0" y="262"/>
                  </a:cubicBezTo>
                  <a:cubicBezTo>
                    <a:pt x="0" y="32"/>
                    <a:pt x="0" y="32"/>
                    <a:pt x="0" y="32"/>
                  </a:cubicBezTo>
                  <a:cubicBezTo>
                    <a:pt x="0" y="15"/>
                    <a:pt x="14" y="0"/>
                    <a:pt x="32" y="0"/>
                  </a:cubicBezTo>
                  <a:cubicBezTo>
                    <a:pt x="128" y="0"/>
                    <a:pt x="128" y="0"/>
                    <a:pt x="128" y="0"/>
                  </a:cubicBezTo>
                  <a:cubicBezTo>
                    <a:pt x="238" y="108"/>
                    <a:pt x="238" y="108"/>
                    <a:pt x="238" y="108"/>
                  </a:cubicBezTo>
                  <a:cubicBezTo>
                    <a:pt x="238" y="262"/>
                    <a:pt x="238" y="262"/>
                    <a:pt x="238" y="262"/>
                  </a:cubicBezTo>
                  <a:cubicBezTo>
                    <a:pt x="238" y="280"/>
                    <a:pt x="224" y="294"/>
                    <a:pt x="206" y="294"/>
                  </a:cubicBezTo>
                  <a:close/>
                  <a:moveTo>
                    <a:pt x="32" y="19"/>
                  </a:moveTo>
                  <a:cubicBezTo>
                    <a:pt x="24" y="19"/>
                    <a:pt x="18" y="25"/>
                    <a:pt x="18" y="32"/>
                  </a:cubicBezTo>
                  <a:cubicBezTo>
                    <a:pt x="18" y="262"/>
                    <a:pt x="18" y="262"/>
                    <a:pt x="18" y="262"/>
                  </a:cubicBezTo>
                  <a:cubicBezTo>
                    <a:pt x="18" y="270"/>
                    <a:pt x="24" y="276"/>
                    <a:pt x="32" y="276"/>
                  </a:cubicBezTo>
                  <a:cubicBezTo>
                    <a:pt x="206" y="276"/>
                    <a:pt x="206" y="276"/>
                    <a:pt x="206" y="276"/>
                  </a:cubicBezTo>
                  <a:cubicBezTo>
                    <a:pt x="214" y="276"/>
                    <a:pt x="220" y="270"/>
                    <a:pt x="220" y="262"/>
                  </a:cubicBezTo>
                  <a:cubicBezTo>
                    <a:pt x="220" y="116"/>
                    <a:pt x="220" y="116"/>
                    <a:pt x="220" y="116"/>
                  </a:cubicBezTo>
                  <a:cubicBezTo>
                    <a:pt x="121" y="19"/>
                    <a:pt x="121" y="19"/>
                    <a:pt x="121" y="19"/>
                  </a:cubicBezTo>
                  <a:lnTo>
                    <a:pt x="3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Freeform 35"/>
            <p:cNvSpPr>
              <a:spLocks/>
            </p:cNvSpPr>
            <p:nvPr/>
          </p:nvSpPr>
          <p:spPr bwMode="auto">
            <a:xfrm>
              <a:off x="6046788" y="5246688"/>
              <a:ext cx="177800" cy="33337"/>
            </a:xfrm>
            <a:custGeom>
              <a:avLst/>
              <a:gdLst>
                <a:gd name="T0" fmla="*/ 42 w 47"/>
                <a:gd name="T1" fmla="*/ 9 h 9"/>
                <a:gd name="T2" fmla="*/ 42 w 47"/>
                <a:gd name="T3" fmla="*/ 9 h 9"/>
                <a:gd name="T4" fmla="*/ 5 w 47"/>
                <a:gd name="T5" fmla="*/ 9 h 9"/>
                <a:gd name="T6" fmla="*/ 0 w 47"/>
                <a:gd name="T7" fmla="*/ 5 h 9"/>
                <a:gd name="T8" fmla="*/ 5 w 47"/>
                <a:gd name="T9" fmla="*/ 0 h 9"/>
                <a:gd name="T10" fmla="*/ 5 w 47"/>
                <a:gd name="T11" fmla="*/ 0 h 9"/>
                <a:gd name="T12" fmla="*/ 42 w 47"/>
                <a:gd name="T13" fmla="*/ 0 h 9"/>
                <a:gd name="T14" fmla="*/ 47 w 47"/>
                <a:gd name="T15" fmla="*/ 5 h 9"/>
                <a:gd name="T16" fmla="*/ 42 w 4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
                  <a:moveTo>
                    <a:pt x="42" y="9"/>
                  </a:moveTo>
                  <a:cubicBezTo>
                    <a:pt x="42" y="9"/>
                    <a:pt x="42" y="9"/>
                    <a:pt x="42" y="9"/>
                  </a:cubicBezTo>
                  <a:cubicBezTo>
                    <a:pt x="5" y="9"/>
                    <a:pt x="5" y="9"/>
                    <a:pt x="5" y="9"/>
                  </a:cubicBezTo>
                  <a:cubicBezTo>
                    <a:pt x="2" y="9"/>
                    <a:pt x="0" y="7"/>
                    <a:pt x="0" y="5"/>
                  </a:cubicBezTo>
                  <a:cubicBezTo>
                    <a:pt x="0" y="2"/>
                    <a:pt x="2" y="0"/>
                    <a:pt x="5" y="0"/>
                  </a:cubicBezTo>
                  <a:cubicBezTo>
                    <a:pt x="5" y="0"/>
                    <a:pt x="5" y="0"/>
                    <a:pt x="5" y="0"/>
                  </a:cubicBezTo>
                  <a:cubicBezTo>
                    <a:pt x="42" y="0"/>
                    <a:pt x="42" y="0"/>
                    <a:pt x="42" y="0"/>
                  </a:cubicBezTo>
                  <a:cubicBezTo>
                    <a:pt x="45" y="0"/>
                    <a:pt x="47" y="2"/>
                    <a:pt x="47" y="5"/>
                  </a:cubicBezTo>
                  <a:cubicBezTo>
                    <a:pt x="47" y="7"/>
                    <a:pt x="45" y="9"/>
                    <a:pt x="4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Freeform 36"/>
            <p:cNvSpPr>
              <a:spLocks/>
            </p:cNvSpPr>
            <p:nvPr/>
          </p:nvSpPr>
          <p:spPr bwMode="auto">
            <a:xfrm>
              <a:off x="6251576" y="5246688"/>
              <a:ext cx="220663" cy="33337"/>
            </a:xfrm>
            <a:custGeom>
              <a:avLst/>
              <a:gdLst>
                <a:gd name="T0" fmla="*/ 54 w 58"/>
                <a:gd name="T1" fmla="*/ 9 h 9"/>
                <a:gd name="T2" fmla="*/ 54 w 58"/>
                <a:gd name="T3" fmla="*/ 9 h 9"/>
                <a:gd name="T4" fmla="*/ 5 w 58"/>
                <a:gd name="T5" fmla="*/ 9 h 9"/>
                <a:gd name="T6" fmla="*/ 0 w 58"/>
                <a:gd name="T7" fmla="*/ 5 h 9"/>
                <a:gd name="T8" fmla="*/ 5 w 58"/>
                <a:gd name="T9" fmla="*/ 0 h 9"/>
                <a:gd name="T10" fmla="*/ 5 w 58"/>
                <a:gd name="T11" fmla="*/ 0 h 9"/>
                <a:gd name="T12" fmla="*/ 54 w 58"/>
                <a:gd name="T13" fmla="*/ 0 h 9"/>
                <a:gd name="T14" fmla="*/ 58 w 58"/>
                <a:gd name="T15" fmla="*/ 5 h 9"/>
                <a:gd name="T16" fmla="*/ 54 w 5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9">
                  <a:moveTo>
                    <a:pt x="54" y="9"/>
                  </a:moveTo>
                  <a:cubicBezTo>
                    <a:pt x="54" y="9"/>
                    <a:pt x="54" y="9"/>
                    <a:pt x="54" y="9"/>
                  </a:cubicBezTo>
                  <a:cubicBezTo>
                    <a:pt x="5" y="9"/>
                    <a:pt x="5" y="9"/>
                    <a:pt x="5" y="9"/>
                  </a:cubicBezTo>
                  <a:cubicBezTo>
                    <a:pt x="2" y="9"/>
                    <a:pt x="0" y="7"/>
                    <a:pt x="0" y="5"/>
                  </a:cubicBezTo>
                  <a:cubicBezTo>
                    <a:pt x="0" y="2"/>
                    <a:pt x="2" y="0"/>
                    <a:pt x="5" y="0"/>
                  </a:cubicBezTo>
                  <a:cubicBezTo>
                    <a:pt x="5" y="0"/>
                    <a:pt x="5" y="0"/>
                    <a:pt x="5" y="0"/>
                  </a:cubicBezTo>
                  <a:cubicBezTo>
                    <a:pt x="54" y="0"/>
                    <a:pt x="54" y="0"/>
                    <a:pt x="54" y="0"/>
                  </a:cubicBezTo>
                  <a:cubicBezTo>
                    <a:pt x="56" y="0"/>
                    <a:pt x="58" y="2"/>
                    <a:pt x="58" y="5"/>
                  </a:cubicBezTo>
                  <a:cubicBezTo>
                    <a:pt x="58" y="7"/>
                    <a:pt x="56" y="9"/>
                    <a:pt x="5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Freeform 37"/>
            <p:cNvSpPr>
              <a:spLocks/>
            </p:cNvSpPr>
            <p:nvPr/>
          </p:nvSpPr>
          <p:spPr bwMode="auto">
            <a:xfrm>
              <a:off x="6505576" y="5246688"/>
              <a:ext cx="100013" cy="33337"/>
            </a:xfrm>
            <a:custGeom>
              <a:avLst/>
              <a:gdLst>
                <a:gd name="T0" fmla="*/ 22 w 26"/>
                <a:gd name="T1" fmla="*/ 9 h 9"/>
                <a:gd name="T2" fmla="*/ 22 w 26"/>
                <a:gd name="T3" fmla="*/ 9 h 9"/>
                <a:gd name="T4" fmla="*/ 4 w 26"/>
                <a:gd name="T5" fmla="*/ 9 h 9"/>
                <a:gd name="T6" fmla="*/ 0 w 26"/>
                <a:gd name="T7" fmla="*/ 5 h 9"/>
                <a:gd name="T8" fmla="*/ 4 w 26"/>
                <a:gd name="T9" fmla="*/ 0 h 9"/>
                <a:gd name="T10" fmla="*/ 4 w 26"/>
                <a:gd name="T11" fmla="*/ 0 h 9"/>
                <a:gd name="T12" fmla="*/ 22 w 26"/>
                <a:gd name="T13" fmla="*/ 0 h 9"/>
                <a:gd name="T14" fmla="*/ 26 w 26"/>
                <a:gd name="T15" fmla="*/ 5 h 9"/>
                <a:gd name="T16" fmla="*/ 22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2" y="9"/>
                  </a:moveTo>
                  <a:cubicBezTo>
                    <a:pt x="22" y="9"/>
                    <a:pt x="22" y="9"/>
                    <a:pt x="22" y="9"/>
                  </a:cubicBezTo>
                  <a:cubicBezTo>
                    <a:pt x="4" y="9"/>
                    <a:pt x="4" y="9"/>
                    <a:pt x="4" y="9"/>
                  </a:cubicBezTo>
                  <a:cubicBezTo>
                    <a:pt x="2" y="9"/>
                    <a:pt x="0" y="7"/>
                    <a:pt x="0" y="5"/>
                  </a:cubicBezTo>
                  <a:cubicBezTo>
                    <a:pt x="0" y="2"/>
                    <a:pt x="2" y="0"/>
                    <a:pt x="4" y="0"/>
                  </a:cubicBezTo>
                  <a:cubicBezTo>
                    <a:pt x="4" y="0"/>
                    <a:pt x="4" y="0"/>
                    <a:pt x="4" y="0"/>
                  </a:cubicBezTo>
                  <a:cubicBezTo>
                    <a:pt x="22" y="0"/>
                    <a:pt x="22" y="0"/>
                    <a:pt x="22" y="0"/>
                  </a:cubicBezTo>
                  <a:cubicBezTo>
                    <a:pt x="24" y="0"/>
                    <a:pt x="26" y="2"/>
                    <a:pt x="26" y="5"/>
                  </a:cubicBezTo>
                  <a:cubicBezTo>
                    <a:pt x="26" y="7"/>
                    <a:pt x="24" y="9"/>
                    <a:pt x="2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1" name="Freeform 38"/>
            <p:cNvSpPr>
              <a:spLocks/>
            </p:cNvSpPr>
            <p:nvPr/>
          </p:nvSpPr>
          <p:spPr bwMode="auto">
            <a:xfrm>
              <a:off x="6046788" y="5337175"/>
              <a:ext cx="103188" cy="33337"/>
            </a:xfrm>
            <a:custGeom>
              <a:avLst/>
              <a:gdLst>
                <a:gd name="T0" fmla="*/ 23 w 27"/>
                <a:gd name="T1" fmla="*/ 9 h 9"/>
                <a:gd name="T2" fmla="*/ 5 w 27"/>
                <a:gd name="T3" fmla="*/ 9 h 9"/>
                <a:gd name="T4" fmla="*/ 0 w 27"/>
                <a:gd name="T5" fmla="*/ 4 h 9"/>
                <a:gd name="T6" fmla="*/ 5 w 27"/>
                <a:gd name="T7" fmla="*/ 0 h 9"/>
                <a:gd name="T8" fmla="*/ 23 w 27"/>
                <a:gd name="T9" fmla="*/ 0 h 9"/>
                <a:gd name="T10" fmla="*/ 27 w 27"/>
                <a:gd name="T11" fmla="*/ 4 h 9"/>
                <a:gd name="T12" fmla="*/ 23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3" y="9"/>
                  </a:moveTo>
                  <a:cubicBezTo>
                    <a:pt x="5" y="9"/>
                    <a:pt x="5" y="9"/>
                    <a:pt x="5" y="9"/>
                  </a:cubicBezTo>
                  <a:cubicBezTo>
                    <a:pt x="2" y="9"/>
                    <a:pt x="0" y="7"/>
                    <a:pt x="0" y="4"/>
                  </a:cubicBezTo>
                  <a:cubicBezTo>
                    <a:pt x="0" y="2"/>
                    <a:pt x="2" y="0"/>
                    <a:pt x="5" y="0"/>
                  </a:cubicBezTo>
                  <a:cubicBezTo>
                    <a:pt x="23" y="0"/>
                    <a:pt x="23" y="0"/>
                    <a:pt x="23" y="0"/>
                  </a:cubicBezTo>
                  <a:cubicBezTo>
                    <a:pt x="25" y="0"/>
                    <a:pt x="27" y="2"/>
                    <a:pt x="27" y="4"/>
                  </a:cubicBezTo>
                  <a:cubicBezTo>
                    <a:pt x="27" y="7"/>
                    <a:pt x="25" y="9"/>
                    <a:pt x="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Freeform 39"/>
            <p:cNvSpPr>
              <a:spLocks/>
            </p:cNvSpPr>
            <p:nvPr/>
          </p:nvSpPr>
          <p:spPr bwMode="auto">
            <a:xfrm>
              <a:off x="6186488" y="5337175"/>
              <a:ext cx="179388" cy="33337"/>
            </a:xfrm>
            <a:custGeom>
              <a:avLst/>
              <a:gdLst>
                <a:gd name="T0" fmla="*/ 42 w 47"/>
                <a:gd name="T1" fmla="*/ 9 h 9"/>
                <a:gd name="T2" fmla="*/ 5 w 47"/>
                <a:gd name="T3" fmla="*/ 9 h 9"/>
                <a:gd name="T4" fmla="*/ 0 w 47"/>
                <a:gd name="T5" fmla="*/ 4 h 9"/>
                <a:gd name="T6" fmla="*/ 5 w 47"/>
                <a:gd name="T7" fmla="*/ 0 h 9"/>
                <a:gd name="T8" fmla="*/ 42 w 47"/>
                <a:gd name="T9" fmla="*/ 0 h 9"/>
                <a:gd name="T10" fmla="*/ 47 w 47"/>
                <a:gd name="T11" fmla="*/ 4 h 9"/>
                <a:gd name="T12" fmla="*/ 42 w 4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7" h="9">
                  <a:moveTo>
                    <a:pt x="42" y="9"/>
                  </a:moveTo>
                  <a:cubicBezTo>
                    <a:pt x="5" y="9"/>
                    <a:pt x="5" y="9"/>
                    <a:pt x="5" y="9"/>
                  </a:cubicBezTo>
                  <a:cubicBezTo>
                    <a:pt x="2" y="9"/>
                    <a:pt x="0" y="7"/>
                    <a:pt x="0" y="4"/>
                  </a:cubicBezTo>
                  <a:cubicBezTo>
                    <a:pt x="0" y="2"/>
                    <a:pt x="2" y="0"/>
                    <a:pt x="5" y="0"/>
                  </a:cubicBezTo>
                  <a:cubicBezTo>
                    <a:pt x="42" y="0"/>
                    <a:pt x="42" y="0"/>
                    <a:pt x="42" y="0"/>
                  </a:cubicBezTo>
                  <a:cubicBezTo>
                    <a:pt x="45" y="0"/>
                    <a:pt x="47" y="2"/>
                    <a:pt x="47" y="4"/>
                  </a:cubicBezTo>
                  <a:cubicBezTo>
                    <a:pt x="47" y="7"/>
                    <a:pt x="45" y="9"/>
                    <a:pt x="4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 name="Freeform 40"/>
            <p:cNvSpPr>
              <a:spLocks/>
            </p:cNvSpPr>
            <p:nvPr/>
          </p:nvSpPr>
          <p:spPr bwMode="auto">
            <a:xfrm>
              <a:off x="6399213" y="5337175"/>
              <a:ext cx="209550" cy="33337"/>
            </a:xfrm>
            <a:custGeom>
              <a:avLst/>
              <a:gdLst>
                <a:gd name="T0" fmla="*/ 50 w 55"/>
                <a:gd name="T1" fmla="*/ 9 h 9"/>
                <a:gd name="T2" fmla="*/ 5 w 55"/>
                <a:gd name="T3" fmla="*/ 9 h 9"/>
                <a:gd name="T4" fmla="*/ 0 w 55"/>
                <a:gd name="T5" fmla="*/ 4 h 9"/>
                <a:gd name="T6" fmla="*/ 5 w 55"/>
                <a:gd name="T7" fmla="*/ 0 h 9"/>
                <a:gd name="T8" fmla="*/ 50 w 55"/>
                <a:gd name="T9" fmla="*/ 0 h 9"/>
                <a:gd name="T10" fmla="*/ 55 w 55"/>
                <a:gd name="T11" fmla="*/ 4 h 9"/>
                <a:gd name="T12" fmla="*/ 50 w 5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5" h="9">
                  <a:moveTo>
                    <a:pt x="50" y="9"/>
                  </a:moveTo>
                  <a:cubicBezTo>
                    <a:pt x="5" y="9"/>
                    <a:pt x="5" y="9"/>
                    <a:pt x="5" y="9"/>
                  </a:cubicBezTo>
                  <a:cubicBezTo>
                    <a:pt x="3" y="9"/>
                    <a:pt x="0" y="7"/>
                    <a:pt x="0" y="4"/>
                  </a:cubicBezTo>
                  <a:cubicBezTo>
                    <a:pt x="0" y="2"/>
                    <a:pt x="3" y="0"/>
                    <a:pt x="5" y="0"/>
                  </a:cubicBezTo>
                  <a:cubicBezTo>
                    <a:pt x="50" y="0"/>
                    <a:pt x="50" y="0"/>
                    <a:pt x="50" y="0"/>
                  </a:cubicBezTo>
                  <a:cubicBezTo>
                    <a:pt x="53" y="0"/>
                    <a:pt x="55" y="2"/>
                    <a:pt x="55" y="4"/>
                  </a:cubicBezTo>
                  <a:cubicBezTo>
                    <a:pt x="55" y="7"/>
                    <a:pt x="53" y="9"/>
                    <a:pt x="5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4" name="Freeform 41"/>
            <p:cNvSpPr>
              <a:spLocks/>
            </p:cNvSpPr>
            <p:nvPr/>
          </p:nvSpPr>
          <p:spPr bwMode="auto">
            <a:xfrm>
              <a:off x="6046788" y="5438775"/>
              <a:ext cx="212725" cy="34925"/>
            </a:xfrm>
            <a:custGeom>
              <a:avLst/>
              <a:gdLst>
                <a:gd name="T0" fmla="*/ 52 w 56"/>
                <a:gd name="T1" fmla="*/ 9 h 9"/>
                <a:gd name="T2" fmla="*/ 5 w 56"/>
                <a:gd name="T3" fmla="*/ 9 h 9"/>
                <a:gd name="T4" fmla="*/ 0 w 56"/>
                <a:gd name="T5" fmla="*/ 4 h 9"/>
                <a:gd name="T6" fmla="*/ 5 w 56"/>
                <a:gd name="T7" fmla="*/ 0 h 9"/>
                <a:gd name="T8" fmla="*/ 52 w 56"/>
                <a:gd name="T9" fmla="*/ 0 h 9"/>
                <a:gd name="T10" fmla="*/ 56 w 56"/>
                <a:gd name="T11" fmla="*/ 4 h 9"/>
                <a:gd name="T12" fmla="*/ 52 w 5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6" h="9">
                  <a:moveTo>
                    <a:pt x="52" y="9"/>
                  </a:moveTo>
                  <a:cubicBezTo>
                    <a:pt x="5" y="9"/>
                    <a:pt x="5" y="9"/>
                    <a:pt x="5" y="9"/>
                  </a:cubicBezTo>
                  <a:cubicBezTo>
                    <a:pt x="2" y="9"/>
                    <a:pt x="0" y="7"/>
                    <a:pt x="0" y="4"/>
                  </a:cubicBezTo>
                  <a:cubicBezTo>
                    <a:pt x="0" y="2"/>
                    <a:pt x="2" y="0"/>
                    <a:pt x="5" y="0"/>
                  </a:cubicBezTo>
                  <a:cubicBezTo>
                    <a:pt x="52" y="0"/>
                    <a:pt x="52" y="0"/>
                    <a:pt x="52" y="0"/>
                  </a:cubicBezTo>
                  <a:cubicBezTo>
                    <a:pt x="54" y="0"/>
                    <a:pt x="56" y="2"/>
                    <a:pt x="56" y="4"/>
                  </a:cubicBezTo>
                  <a:cubicBezTo>
                    <a:pt x="56" y="7"/>
                    <a:pt x="54" y="9"/>
                    <a:pt x="5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 name="Freeform 42"/>
            <p:cNvSpPr>
              <a:spLocks/>
            </p:cNvSpPr>
            <p:nvPr/>
          </p:nvSpPr>
          <p:spPr bwMode="auto">
            <a:xfrm>
              <a:off x="6297613" y="5438775"/>
              <a:ext cx="207963" cy="34925"/>
            </a:xfrm>
            <a:custGeom>
              <a:avLst/>
              <a:gdLst>
                <a:gd name="T0" fmla="*/ 50 w 55"/>
                <a:gd name="T1" fmla="*/ 9 h 9"/>
                <a:gd name="T2" fmla="*/ 5 w 55"/>
                <a:gd name="T3" fmla="*/ 9 h 9"/>
                <a:gd name="T4" fmla="*/ 0 w 55"/>
                <a:gd name="T5" fmla="*/ 4 h 9"/>
                <a:gd name="T6" fmla="*/ 5 w 55"/>
                <a:gd name="T7" fmla="*/ 0 h 9"/>
                <a:gd name="T8" fmla="*/ 50 w 55"/>
                <a:gd name="T9" fmla="*/ 0 h 9"/>
                <a:gd name="T10" fmla="*/ 55 w 55"/>
                <a:gd name="T11" fmla="*/ 4 h 9"/>
                <a:gd name="T12" fmla="*/ 50 w 5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5" h="9">
                  <a:moveTo>
                    <a:pt x="50" y="9"/>
                  </a:moveTo>
                  <a:cubicBezTo>
                    <a:pt x="5" y="9"/>
                    <a:pt x="5" y="9"/>
                    <a:pt x="5" y="9"/>
                  </a:cubicBezTo>
                  <a:cubicBezTo>
                    <a:pt x="2" y="9"/>
                    <a:pt x="0" y="7"/>
                    <a:pt x="0" y="4"/>
                  </a:cubicBezTo>
                  <a:cubicBezTo>
                    <a:pt x="0" y="2"/>
                    <a:pt x="2" y="0"/>
                    <a:pt x="5" y="0"/>
                  </a:cubicBezTo>
                  <a:cubicBezTo>
                    <a:pt x="50" y="0"/>
                    <a:pt x="50" y="0"/>
                    <a:pt x="50" y="0"/>
                  </a:cubicBezTo>
                  <a:cubicBezTo>
                    <a:pt x="53" y="0"/>
                    <a:pt x="55" y="2"/>
                    <a:pt x="55" y="4"/>
                  </a:cubicBezTo>
                  <a:cubicBezTo>
                    <a:pt x="55" y="7"/>
                    <a:pt x="53" y="9"/>
                    <a:pt x="5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 name="Freeform 43"/>
            <p:cNvSpPr>
              <a:spLocks/>
            </p:cNvSpPr>
            <p:nvPr/>
          </p:nvSpPr>
          <p:spPr bwMode="auto">
            <a:xfrm>
              <a:off x="6540501" y="5438775"/>
              <a:ext cx="65088" cy="34925"/>
            </a:xfrm>
            <a:custGeom>
              <a:avLst/>
              <a:gdLst>
                <a:gd name="T0" fmla="*/ 13 w 17"/>
                <a:gd name="T1" fmla="*/ 9 h 9"/>
                <a:gd name="T2" fmla="*/ 5 w 17"/>
                <a:gd name="T3" fmla="*/ 9 h 9"/>
                <a:gd name="T4" fmla="*/ 0 w 17"/>
                <a:gd name="T5" fmla="*/ 4 h 9"/>
                <a:gd name="T6" fmla="*/ 5 w 17"/>
                <a:gd name="T7" fmla="*/ 0 h 9"/>
                <a:gd name="T8" fmla="*/ 13 w 17"/>
                <a:gd name="T9" fmla="*/ 0 h 9"/>
                <a:gd name="T10" fmla="*/ 17 w 17"/>
                <a:gd name="T11" fmla="*/ 4 h 9"/>
                <a:gd name="T12" fmla="*/ 13 w 1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7" h="9">
                  <a:moveTo>
                    <a:pt x="13" y="9"/>
                  </a:moveTo>
                  <a:cubicBezTo>
                    <a:pt x="5" y="9"/>
                    <a:pt x="5" y="9"/>
                    <a:pt x="5" y="9"/>
                  </a:cubicBezTo>
                  <a:cubicBezTo>
                    <a:pt x="2" y="9"/>
                    <a:pt x="0" y="7"/>
                    <a:pt x="0" y="4"/>
                  </a:cubicBezTo>
                  <a:cubicBezTo>
                    <a:pt x="0" y="2"/>
                    <a:pt x="2" y="0"/>
                    <a:pt x="5" y="0"/>
                  </a:cubicBezTo>
                  <a:cubicBezTo>
                    <a:pt x="13" y="0"/>
                    <a:pt x="13" y="0"/>
                    <a:pt x="13" y="0"/>
                  </a:cubicBezTo>
                  <a:cubicBezTo>
                    <a:pt x="15" y="0"/>
                    <a:pt x="17" y="2"/>
                    <a:pt x="17" y="4"/>
                  </a:cubicBezTo>
                  <a:cubicBezTo>
                    <a:pt x="17" y="7"/>
                    <a:pt x="15"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7" name="Freeform 44"/>
            <p:cNvSpPr>
              <a:spLocks/>
            </p:cNvSpPr>
            <p:nvPr/>
          </p:nvSpPr>
          <p:spPr bwMode="auto">
            <a:xfrm>
              <a:off x="6046788" y="5522913"/>
              <a:ext cx="103188" cy="38100"/>
            </a:xfrm>
            <a:custGeom>
              <a:avLst/>
              <a:gdLst>
                <a:gd name="T0" fmla="*/ 23 w 27"/>
                <a:gd name="T1" fmla="*/ 10 h 10"/>
                <a:gd name="T2" fmla="*/ 5 w 27"/>
                <a:gd name="T3" fmla="*/ 10 h 10"/>
                <a:gd name="T4" fmla="*/ 0 w 27"/>
                <a:gd name="T5" fmla="*/ 5 h 10"/>
                <a:gd name="T6" fmla="*/ 5 w 27"/>
                <a:gd name="T7" fmla="*/ 0 h 10"/>
                <a:gd name="T8" fmla="*/ 23 w 27"/>
                <a:gd name="T9" fmla="*/ 0 h 10"/>
                <a:gd name="T10" fmla="*/ 27 w 27"/>
                <a:gd name="T11" fmla="*/ 5 h 10"/>
                <a:gd name="T12" fmla="*/ 23 w 2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7" h="10">
                  <a:moveTo>
                    <a:pt x="23" y="10"/>
                  </a:moveTo>
                  <a:cubicBezTo>
                    <a:pt x="5" y="10"/>
                    <a:pt x="5" y="10"/>
                    <a:pt x="5" y="10"/>
                  </a:cubicBezTo>
                  <a:cubicBezTo>
                    <a:pt x="2" y="10"/>
                    <a:pt x="0" y="8"/>
                    <a:pt x="0" y="5"/>
                  </a:cubicBezTo>
                  <a:cubicBezTo>
                    <a:pt x="0" y="2"/>
                    <a:pt x="2" y="0"/>
                    <a:pt x="5" y="0"/>
                  </a:cubicBezTo>
                  <a:cubicBezTo>
                    <a:pt x="23" y="0"/>
                    <a:pt x="23" y="0"/>
                    <a:pt x="23" y="0"/>
                  </a:cubicBezTo>
                  <a:cubicBezTo>
                    <a:pt x="25" y="0"/>
                    <a:pt x="27" y="2"/>
                    <a:pt x="27" y="5"/>
                  </a:cubicBezTo>
                  <a:cubicBezTo>
                    <a:pt x="27" y="8"/>
                    <a:pt x="25" y="10"/>
                    <a:pt x="2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Freeform 45"/>
            <p:cNvSpPr>
              <a:spLocks/>
            </p:cNvSpPr>
            <p:nvPr/>
          </p:nvSpPr>
          <p:spPr bwMode="auto">
            <a:xfrm>
              <a:off x="6186488" y="5522913"/>
              <a:ext cx="160338" cy="38100"/>
            </a:xfrm>
            <a:custGeom>
              <a:avLst/>
              <a:gdLst>
                <a:gd name="T0" fmla="*/ 38 w 42"/>
                <a:gd name="T1" fmla="*/ 10 h 10"/>
                <a:gd name="T2" fmla="*/ 5 w 42"/>
                <a:gd name="T3" fmla="*/ 10 h 10"/>
                <a:gd name="T4" fmla="*/ 0 w 42"/>
                <a:gd name="T5" fmla="*/ 5 h 10"/>
                <a:gd name="T6" fmla="*/ 5 w 42"/>
                <a:gd name="T7" fmla="*/ 0 h 10"/>
                <a:gd name="T8" fmla="*/ 38 w 42"/>
                <a:gd name="T9" fmla="*/ 0 h 10"/>
                <a:gd name="T10" fmla="*/ 42 w 42"/>
                <a:gd name="T11" fmla="*/ 5 h 10"/>
                <a:gd name="T12" fmla="*/ 38 w 4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2" h="10">
                  <a:moveTo>
                    <a:pt x="38" y="10"/>
                  </a:moveTo>
                  <a:cubicBezTo>
                    <a:pt x="5" y="10"/>
                    <a:pt x="5" y="10"/>
                    <a:pt x="5" y="10"/>
                  </a:cubicBezTo>
                  <a:cubicBezTo>
                    <a:pt x="2" y="10"/>
                    <a:pt x="0" y="8"/>
                    <a:pt x="0" y="5"/>
                  </a:cubicBezTo>
                  <a:cubicBezTo>
                    <a:pt x="0" y="2"/>
                    <a:pt x="2" y="0"/>
                    <a:pt x="5" y="0"/>
                  </a:cubicBezTo>
                  <a:cubicBezTo>
                    <a:pt x="38" y="0"/>
                    <a:pt x="38" y="0"/>
                    <a:pt x="38" y="0"/>
                  </a:cubicBezTo>
                  <a:cubicBezTo>
                    <a:pt x="40" y="0"/>
                    <a:pt x="42" y="2"/>
                    <a:pt x="42" y="5"/>
                  </a:cubicBezTo>
                  <a:cubicBezTo>
                    <a:pt x="42" y="8"/>
                    <a:pt x="40" y="10"/>
                    <a:pt x="3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Freeform 46"/>
            <p:cNvSpPr>
              <a:spLocks noEditPoints="1"/>
            </p:cNvSpPr>
            <p:nvPr/>
          </p:nvSpPr>
          <p:spPr bwMode="auto">
            <a:xfrm>
              <a:off x="6342063" y="4665663"/>
              <a:ext cx="455613" cy="455612"/>
            </a:xfrm>
            <a:custGeom>
              <a:avLst/>
              <a:gdLst>
                <a:gd name="T0" fmla="*/ 120 w 120"/>
                <a:gd name="T1" fmla="*/ 120 h 120"/>
                <a:gd name="T2" fmla="*/ 28 w 120"/>
                <a:gd name="T3" fmla="*/ 120 h 120"/>
                <a:gd name="T4" fmla="*/ 0 w 120"/>
                <a:gd name="T5" fmla="*/ 90 h 120"/>
                <a:gd name="T6" fmla="*/ 1 w 120"/>
                <a:gd name="T7" fmla="*/ 0 h 120"/>
                <a:gd name="T8" fmla="*/ 120 w 120"/>
                <a:gd name="T9" fmla="*/ 120 h 120"/>
                <a:gd name="T10" fmla="*/ 9 w 120"/>
                <a:gd name="T11" fmla="*/ 19 h 120"/>
                <a:gd name="T12" fmla="*/ 8 w 120"/>
                <a:gd name="T13" fmla="*/ 90 h 120"/>
                <a:gd name="T14" fmla="*/ 28 w 120"/>
                <a:gd name="T15" fmla="*/ 112 h 120"/>
                <a:gd name="T16" fmla="*/ 101 w 120"/>
                <a:gd name="T17" fmla="*/ 112 h 120"/>
                <a:gd name="T18" fmla="*/ 9 w 120"/>
                <a:gd name="T19" fmla="*/ 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120" y="120"/>
                  </a:moveTo>
                  <a:cubicBezTo>
                    <a:pt x="28" y="120"/>
                    <a:pt x="28" y="120"/>
                    <a:pt x="28" y="120"/>
                  </a:cubicBezTo>
                  <a:cubicBezTo>
                    <a:pt x="12" y="120"/>
                    <a:pt x="0" y="107"/>
                    <a:pt x="0" y="90"/>
                  </a:cubicBezTo>
                  <a:cubicBezTo>
                    <a:pt x="1" y="0"/>
                    <a:pt x="1" y="0"/>
                    <a:pt x="1" y="0"/>
                  </a:cubicBezTo>
                  <a:lnTo>
                    <a:pt x="120" y="120"/>
                  </a:lnTo>
                  <a:close/>
                  <a:moveTo>
                    <a:pt x="9" y="19"/>
                  </a:moveTo>
                  <a:cubicBezTo>
                    <a:pt x="8" y="90"/>
                    <a:pt x="8" y="90"/>
                    <a:pt x="8" y="90"/>
                  </a:cubicBezTo>
                  <a:cubicBezTo>
                    <a:pt x="8" y="102"/>
                    <a:pt x="17" y="112"/>
                    <a:pt x="28" y="112"/>
                  </a:cubicBezTo>
                  <a:cubicBezTo>
                    <a:pt x="101" y="112"/>
                    <a:pt x="101" y="112"/>
                    <a:pt x="101" y="112"/>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cxnSp>
        <p:nvCxnSpPr>
          <p:cNvPr id="50" name="直接连接符 49">
            <a:extLst>
              <a:ext uri="{FF2B5EF4-FFF2-40B4-BE49-F238E27FC236}">
                <a16:creationId xmlns:a16="http://schemas.microsoft.com/office/drawing/2014/main" id="{D8443FF3-06E0-425D-B101-0F76F3A7AB02}"/>
              </a:ext>
            </a:extLst>
          </p:cNvPr>
          <p:cNvCxnSpPr>
            <a:cxnSpLocks/>
            <a:stCxn id="51"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40DD0799-1337-4912-8302-3C0A8F22F163}"/>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数据处理</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52" name="矩形 51">
            <a:extLst>
              <a:ext uri="{FF2B5EF4-FFF2-40B4-BE49-F238E27FC236}">
                <a16:creationId xmlns:a16="http://schemas.microsoft.com/office/drawing/2014/main" id="{393902B7-EBEB-4FDB-8B9B-E2A790760A24}"/>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03</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124745556"/>
      </p:ext>
    </p:extLst>
  </p:cSld>
  <p:clrMapOvr>
    <a:masterClrMapping/>
  </p:clrMapOvr>
  <p:transition spd="med">
    <p:split orient="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28" y="5013206"/>
            <a:ext cx="9144728" cy="1844794"/>
          </a:xfrm>
          <a:prstGeom prst="rect">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2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p:nvPr/>
        </p:nvSpPr>
        <p:spPr>
          <a:xfrm>
            <a:off x="1901947" y="5127575"/>
            <a:ext cx="5339378" cy="461665"/>
          </a:xfrm>
          <a:prstGeom prst="rect">
            <a:avLst/>
          </a:prstGeom>
        </p:spPr>
        <p:txBody>
          <a:bodyPr wrap="square">
            <a:spAutoFit/>
          </a:bodyPr>
          <a:lstStyle/>
          <a:p>
            <a:pPr algn="ctr" defTabSz="1219170" eaLnBrk="1" fontAlgn="auto" hangingPunct="1">
              <a:spcBef>
                <a:spcPts val="0"/>
              </a:spcBef>
              <a:spcAft>
                <a:spcPts val="0"/>
              </a:spcAft>
              <a:defRPr/>
            </a:pPr>
            <a:r>
              <a:rPr kumimoji="0" lang="zh-CN" altLang="en-US"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数据可视化</a:t>
            </a:r>
            <a:endParaRPr kumimoji="0" lang="en-US" altLang="zh-CN"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矩形 17"/>
          <p:cNvSpPr/>
          <p:nvPr/>
        </p:nvSpPr>
        <p:spPr>
          <a:xfrm>
            <a:off x="737464" y="5830113"/>
            <a:ext cx="7668344" cy="853375"/>
          </a:xfrm>
          <a:prstGeom prst="rect">
            <a:avLst/>
          </a:prstGeom>
        </p:spPr>
        <p:txBody>
          <a:bodyPr wrap="square">
            <a:spAutoFit/>
          </a:bodyPr>
          <a:lstStyle/>
          <a:p>
            <a:pPr algn="ctr" defTabSz="1219170" eaLnBrk="1" fontAlgn="auto" hangingPunct="1">
              <a:lnSpc>
                <a:spcPct val="130000"/>
              </a:lnSpc>
              <a:spcBef>
                <a:spcPts val="0"/>
              </a:spcBef>
              <a:spcAft>
                <a:spcPts val="0"/>
              </a:spcAft>
              <a:defRPr/>
            </a:pPr>
            <a:r>
              <a:rPr kumimoji="0" lang="zh-CN" altLang="en-US"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训练集正负样本可视化：</a:t>
            </a:r>
            <a:endParaRPr kumimoji="0" lang="en-US" altLang="zh-CN"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defTabSz="1219170" eaLnBrk="1" fontAlgn="auto" hangingPunct="1">
              <a:lnSpc>
                <a:spcPct val="130000"/>
              </a:lnSpc>
              <a:spcBef>
                <a:spcPts val="0"/>
              </a:spcBef>
              <a:spcAft>
                <a:spcPts val="0"/>
              </a:spcAft>
              <a:defRPr/>
            </a:pPr>
            <a:r>
              <a:rPr kumimoji="0" lang="zh-CN" altLang="en-US"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训练集中</a:t>
            </a:r>
            <a:r>
              <a:rPr kumimoji="0" lang="en-US" altLang="zh-CN"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label</a:t>
            </a:r>
            <a:r>
              <a:rPr kumimoji="0" lang="zh-CN" altLang="en-US"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取值范围 </a:t>
            </a:r>
            <a:r>
              <a:rPr kumimoji="0" lang="en-US" altLang="zh-CN"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 1}, 1</a:t>
            </a:r>
            <a:r>
              <a:rPr kumimoji="0" lang="zh-CN" altLang="en-US"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表示重复购买</a:t>
            </a:r>
            <a:r>
              <a:rPr kumimoji="0" lang="en-US" altLang="zh-CN"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 0 </a:t>
            </a:r>
            <a:r>
              <a:rPr kumimoji="0" lang="zh-CN" altLang="en-US"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表示非重复购买。</a:t>
            </a:r>
            <a:endParaRPr kumimoji="0" lang="en-US" altLang="zh-CN"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20" name="直接连接符 19"/>
          <p:cNvCxnSpPr>
            <a:cxnSpLocks/>
          </p:cNvCxnSpPr>
          <p:nvPr/>
        </p:nvCxnSpPr>
        <p:spPr>
          <a:xfrm>
            <a:off x="1801733" y="5733256"/>
            <a:ext cx="5539806" cy="0"/>
          </a:xfrm>
          <a:prstGeom prst="line">
            <a:avLst/>
          </a:prstGeom>
          <a:ln w="12700" cap="rnd">
            <a:solidFill>
              <a:schemeClr val="bg1"/>
            </a:solidFill>
            <a:round/>
            <a:tailEnd type="none" w="sm" len="sm"/>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5956949-2EBB-4BA3-BB67-27DB4B89E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42" y="1026045"/>
            <a:ext cx="7764517" cy="3854447"/>
          </a:xfrm>
          <a:prstGeom prst="rect">
            <a:avLst/>
          </a:prstGeom>
        </p:spPr>
      </p:pic>
      <p:cxnSp>
        <p:nvCxnSpPr>
          <p:cNvPr id="16" name="直接连接符 15">
            <a:extLst>
              <a:ext uri="{FF2B5EF4-FFF2-40B4-BE49-F238E27FC236}">
                <a16:creationId xmlns:a16="http://schemas.microsoft.com/office/drawing/2014/main" id="{222DFFA5-9535-4138-BFAD-62E5A0D816EC}"/>
              </a:ext>
            </a:extLst>
          </p:cNvPr>
          <p:cNvCxnSpPr>
            <a:cxnSpLocks/>
            <a:stCxn id="21"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9D36E85-FCE2-4F84-AB97-723093797777}"/>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数据处理</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22" name="矩形 21">
            <a:extLst>
              <a:ext uri="{FF2B5EF4-FFF2-40B4-BE49-F238E27FC236}">
                <a16:creationId xmlns:a16="http://schemas.microsoft.com/office/drawing/2014/main" id="{7C2C6D01-20BD-40FC-AAA4-5BAAE50D985E}"/>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03</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494227900"/>
      </p:ext>
    </p:extLst>
  </p:cSld>
  <p:clrMapOvr>
    <a:masterClrMapping/>
  </p:clrMapOvr>
  <p:transition spd="med">
    <p:split orient="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28" y="4682232"/>
            <a:ext cx="9144728" cy="2187625"/>
          </a:xfrm>
          <a:prstGeom prst="rect">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2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p:nvPr/>
        </p:nvSpPr>
        <p:spPr>
          <a:xfrm>
            <a:off x="1901947" y="4797842"/>
            <a:ext cx="5339378" cy="461665"/>
          </a:xfrm>
          <a:prstGeom prst="rect">
            <a:avLst/>
          </a:prstGeom>
        </p:spPr>
        <p:txBody>
          <a:bodyPr wrap="square">
            <a:spAutoFit/>
          </a:bodyPr>
          <a:lstStyle/>
          <a:p>
            <a:pPr algn="ctr" defTabSz="1219170" eaLnBrk="1" fontAlgn="auto" hangingPunct="1">
              <a:spcBef>
                <a:spcPts val="0"/>
              </a:spcBef>
              <a:spcAft>
                <a:spcPts val="0"/>
              </a:spcAft>
              <a:defRPr/>
            </a:pPr>
            <a:r>
              <a:rPr kumimoji="0" lang="zh-CN" altLang="en-US"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数据可视化</a:t>
            </a:r>
            <a:endParaRPr kumimoji="0" lang="en-US" altLang="zh-CN"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矩形 17"/>
          <p:cNvSpPr/>
          <p:nvPr/>
        </p:nvSpPr>
        <p:spPr>
          <a:xfrm>
            <a:off x="737464" y="5500380"/>
            <a:ext cx="7668344" cy="1253485"/>
          </a:xfrm>
          <a:prstGeom prst="rect">
            <a:avLst/>
          </a:prstGeom>
        </p:spPr>
        <p:txBody>
          <a:bodyPr wrap="square">
            <a:spAutoFit/>
          </a:bodyPr>
          <a:lstStyle/>
          <a:p>
            <a:pPr algn="ctr" defTabSz="1219170" eaLnBrk="1" fontAlgn="auto" hangingPunct="1">
              <a:lnSpc>
                <a:spcPct val="130000"/>
              </a:lnSpc>
              <a:spcBef>
                <a:spcPts val="0"/>
              </a:spcBef>
              <a:spcAft>
                <a:spcPts val="0"/>
              </a:spcAft>
              <a:defRPr/>
            </a:pP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读取用户信息数据，并与训练集数据进行合并；</a:t>
            </a:r>
          </a:p>
          <a:p>
            <a:pPr algn="ctr" defTabSz="1219170" eaLnBrk="1" fontAlgn="auto" hangingPunct="1">
              <a:lnSpc>
                <a:spcPct val="130000"/>
              </a:lnSpc>
              <a:spcBef>
                <a:spcPts val="0"/>
              </a:spcBef>
              <a:spcAft>
                <a:spcPts val="0"/>
              </a:spcAft>
              <a:defRPr/>
            </a:pP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展示正负样本与用户性别的比例；</a:t>
            </a:r>
          </a:p>
          <a:p>
            <a:pPr algn="ctr" defTabSz="1219170" eaLnBrk="1" fontAlgn="auto" hangingPunct="1">
              <a:lnSpc>
                <a:spcPct val="130000"/>
              </a:lnSpc>
              <a:spcBef>
                <a:spcPts val="0"/>
              </a:spcBef>
              <a:spcAft>
                <a:spcPts val="0"/>
              </a:spcAft>
              <a:defRPr/>
            </a:pP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顾客性别</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 0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表示女性</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 1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表示男性</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 2 and NULL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表示未知</a:t>
            </a:r>
            <a:endPar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20" name="直接连接符 19"/>
          <p:cNvCxnSpPr>
            <a:cxnSpLocks/>
          </p:cNvCxnSpPr>
          <p:nvPr/>
        </p:nvCxnSpPr>
        <p:spPr>
          <a:xfrm>
            <a:off x="1801733" y="5403523"/>
            <a:ext cx="5539806" cy="0"/>
          </a:xfrm>
          <a:prstGeom prst="line">
            <a:avLst/>
          </a:prstGeom>
          <a:ln w="12700" cap="rnd">
            <a:solidFill>
              <a:schemeClr val="bg1"/>
            </a:soli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22DFFA5-9535-4138-BFAD-62E5A0D816EC}"/>
              </a:ext>
            </a:extLst>
          </p:cNvPr>
          <p:cNvCxnSpPr>
            <a:cxnSpLocks/>
            <a:stCxn id="21"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9D36E85-FCE2-4F84-AB97-723093797777}"/>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数据处理</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22" name="矩形 21">
            <a:extLst>
              <a:ext uri="{FF2B5EF4-FFF2-40B4-BE49-F238E27FC236}">
                <a16:creationId xmlns:a16="http://schemas.microsoft.com/office/drawing/2014/main" id="{7C2C6D01-20BD-40FC-AAA4-5BAAE50D985E}"/>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03</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a:extLst>
              <a:ext uri="{FF2B5EF4-FFF2-40B4-BE49-F238E27FC236}">
                <a16:creationId xmlns:a16="http://schemas.microsoft.com/office/drawing/2014/main" id="{B6385851-01AA-46E4-960E-B4F8ACD50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99" y="938107"/>
            <a:ext cx="7846202" cy="3600107"/>
          </a:xfrm>
          <a:prstGeom prst="rect">
            <a:avLst/>
          </a:prstGeom>
        </p:spPr>
      </p:pic>
    </p:spTree>
    <p:extLst>
      <p:ext uri="{BB962C8B-B14F-4D97-AF65-F5344CB8AC3E}">
        <p14:creationId xmlns:p14="http://schemas.microsoft.com/office/powerpoint/2010/main" val="2729623437"/>
      </p:ext>
    </p:extLst>
  </p:cSld>
  <p:clrMapOvr>
    <a:masterClrMapping/>
  </p:clrMapOvr>
  <p:transition spd="med">
    <p:split orient="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28" y="4682232"/>
            <a:ext cx="9144728" cy="2187625"/>
          </a:xfrm>
          <a:prstGeom prst="rect">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2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p:nvPr/>
        </p:nvSpPr>
        <p:spPr>
          <a:xfrm>
            <a:off x="1901947" y="4797842"/>
            <a:ext cx="5339378" cy="461665"/>
          </a:xfrm>
          <a:prstGeom prst="rect">
            <a:avLst/>
          </a:prstGeom>
        </p:spPr>
        <p:txBody>
          <a:bodyPr wrap="square">
            <a:spAutoFit/>
          </a:bodyPr>
          <a:lstStyle/>
          <a:p>
            <a:pPr algn="ctr" defTabSz="1219170" eaLnBrk="1" fontAlgn="auto" hangingPunct="1">
              <a:spcBef>
                <a:spcPts val="0"/>
              </a:spcBef>
              <a:spcAft>
                <a:spcPts val="0"/>
              </a:spcAft>
              <a:defRPr/>
            </a:pPr>
            <a:r>
              <a:rPr kumimoji="0" lang="zh-CN" altLang="en-US"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数据可视化</a:t>
            </a:r>
            <a:endParaRPr kumimoji="0" lang="en-US" altLang="zh-CN"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矩形 17"/>
          <p:cNvSpPr/>
          <p:nvPr/>
        </p:nvSpPr>
        <p:spPr>
          <a:xfrm>
            <a:off x="0" y="5500380"/>
            <a:ext cx="9144000" cy="1253485"/>
          </a:xfrm>
          <a:prstGeom prst="rect">
            <a:avLst/>
          </a:prstGeom>
        </p:spPr>
        <p:txBody>
          <a:bodyPr wrap="square">
            <a:spAutoFit/>
          </a:bodyPr>
          <a:lstStyle/>
          <a:p>
            <a:pPr algn="ctr" defTabSz="1219170" eaLnBrk="1" fontAlgn="auto" hangingPunct="1">
              <a:lnSpc>
                <a:spcPct val="130000"/>
              </a:lnSpc>
              <a:spcBef>
                <a:spcPts val="0"/>
              </a:spcBef>
              <a:spcAft>
                <a:spcPts val="0"/>
              </a:spcAft>
              <a:defRPr/>
            </a:pP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展示正负样本与用户年龄段的比例；</a:t>
            </a:r>
          </a:p>
          <a:p>
            <a:pPr algn="ctr" defTabSz="1219170" eaLnBrk="1" fontAlgn="auto" hangingPunct="1">
              <a:lnSpc>
                <a:spcPct val="130000"/>
              </a:lnSpc>
              <a:spcBef>
                <a:spcPts val="0"/>
              </a:spcBef>
              <a:spcAft>
                <a:spcPts val="0"/>
              </a:spcAft>
              <a:defRPr/>
            </a:pP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顾客年龄范围</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 1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&lt;18; 2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 </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[18,24]; 3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[25,29]; 4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[30,34]; 5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 </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[35,39]; 6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 </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[40,49]; 7 and 8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&gt;= 50;0 and NULL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表示未知</a:t>
            </a:r>
          </a:p>
        </p:txBody>
      </p:sp>
      <p:cxnSp>
        <p:nvCxnSpPr>
          <p:cNvPr id="20" name="直接连接符 19"/>
          <p:cNvCxnSpPr>
            <a:cxnSpLocks/>
          </p:cNvCxnSpPr>
          <p:nvPr/>
        </p:nvCxnSpPr>
        <p:spPr>
          <a:xfrm>
            <a:off x="1801733" y="5403523"/>
            <a:ext cx="5539806" cy="0"/>
          </a:xfrm>
          <a:prstGeom prst="line">
            <a:avLst/>
          </a:prstGeom>
          <a:ln w="12700" cap="rnd">
            <a:solidFill>
              <a:schemeClr val="bg1"/>
            </a:soli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22DFFA5-9535-4138-BFAD-62E5A0D816EC}"/>
              </a:ext>
            </a:extLst>
          </p:cNvPr>
          <p:cNvCxnSpPr>
            <a:cxnSpLocks/>
            <a:stCxn id="21"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9D36E85-FCE2-4F84-AB97-723093797777}"/>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数据处理</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22" name="矩形 21">
            <a:extLst>
              <a:ext uri="{FF2B5EF4-FFF2-40B4-BE49-F238E27FC236}">
                <a16:creationId xmlns:a16="http://schemas.microsoft.com/office/drawing/2014/main" id="{7C2C6D01-20BD-40FC-AAA4-5BAAE50D985E}"/>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03</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3" name="图片 12">
            <a:extLst>
              <a:ext uri="{FF2B5EF4-FFF2-40B4-BE49-F238E27FC236}">
                <a16:creationId xmlns:a16="http://schemas.microsoft.com/office/drawing/2014/main" id="{51EB454F-43DA-4ABA-B705-5652378E7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71" y="939600"/>
            <a:ext cx="7776458" cy="3591362"/>
          </a:xfrm>
          <a:prstGeom prst="rect">
            <a:avLst/>
          </a:prstGeom>
        </p:spPr>
      </p:pic>
    </p:spTree>
    <p:extLst>
      <p:ext uri="{BB962C8B-B14F-4D97-AF65-F5344CB8AC3E}">
        <p14:creationId xmlns:p14="http://schemas.microsoft.com/office/powerpoint/2010/main" val="187737898"/>
      </p:ext>
    </p:extLst>
  </p:cSld>
  <p:clrMapOvr>
    <a:masterClrMapping/>
  </p:clrMapOvr>
  <p:transition spd="med">
    <p:split orient="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7149" y="161299"/>
            <a:ext cx="649681" cy="400110"/>
          </a:xfrm>
          <a:prstGeom prst="rect">
            <a:avLst/>
          </a:prstGeom>
        </p:spPr>
        <p:txBody>
          <a:bodyPr wrap="square" anchor="ctr">
            <a:spAutoFit/>
          </a:bodyPr>
          <a:lstStyle/>
          <a:p>
            <a:pPr algn="ctr" eaLnBrk="1" fontAlgn="auto" hangingPunct="1">
              <a:spcBef>
                <a:spcPts val="0"/>
              </a:spcBef>
              <a:spcAft>
                <a:spcPts val="0"/>
              </a:spcAft>
              <a:defRPr/>
            </a:pPr>
            <a:r>
              <a:rPr kumimoji="0" lang="en-US" altLang="zh-CN" sz="2000" kern="0" dirty="0">
                <a:solidFill>
                  <a:prstClr val="white"/>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04</a:t>
            </a:r>
          </a:p>
        </p:txBody>
      </p:sp>
      <p:cxnSp>
        <p:nvCxnSpPr>
          <p:cNvPr id="51" name="直接箭头连接符 50"/>
          <p:cNvCxnSpPr/>
          <p:nvPr/>
        </p:nvCxnSpPr>
        <p:spPr>
          <a:xfrm rot="5400000">
            <a:off x="-1435616" y="3428199"/>
            <a:ext cx="3708000" cy="1607"/>
          </a:xfrm>
          <a:prstGeom prst="straightConnector1">
            <a:avLst/>
          </a:prstGeom>
          <a:noFill/>
          <a:ln w="19050" cap="flat" cmpd="sng" algn="ctr">
            <a:solidFill>
              <a:schemeClr val="bg2">
                <a:lumMod val="25000"/>
              </a:schemeClr>
            </a:solidFill>
            <a:prstDash val="solid"/>
            <a:headEnd type="oval"/>
            <a:tailEnd type="oval"/>
          </a:ln>
          <a:effectLst/>
        </p:spPr>
      </p:cxnSp>
      <p:grpSp>
        <p:nvGrpSpPr>
          <p:cNvPr id="8" name="组合 7"/>
          <p:cNvGrpSpPr/>
          <p:nvPr/>
        </p:nvGrpSpPr>
        <p:grpSpPr>
          <a:xfrm>
            <a:off x="211198" y="1774958"/>
            <a:ext cx="8833959" cy="911976"/>
            <a:chOff x="808437" y="1649829"/>
            <a:chExt cx="9382190" cy="911976"/>
          </a:xfrm>
        </p:grpSpPr>
        <p:sp>
          <p:nvSpPr>
            <p:cNvPr id="52" name="Rectangle 1"/>
            <p:cNvSpPr>
              <a:spLocks noChangeArrowheads="1"/>
            </p:cNvSpPr>
            <p:nvPr/>
          </p:nvSpPr>
          <p:spPr bwMode="auto">
            <a:xfrm>
              <a:off x="1248901" y="1781911"/>
              <a:ext cx="1895029"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1" hangingPunct="1"/>
              <a:r>
                <a:rPr kumimoji="0" lang="zh-CN" altLang="en-US" sz="1800" dirty="0">
                  <a:solidFill>
                    <a:prstClr val="black"/>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基于用户的特征</a:t>
              </a:r>
              <a:endParaRPr kumimoji="0" lang="zh-CN" altLang="en-US" sz="18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 name="椭圆 52"/>
            <p:cNvSpPr/>
            <p:nvPr/>
          </p:nvSpPr>
          <p:spPr>
            <a:xfrm>
              <a:off x="808437" y="1890709"/>
              <a:ext cx="458810" cy="432000"/>
            </a:xfrm>
            <a:prstGeom prst="ellipse">
              <a:avLst/>
            </a:prstGeom>
            <a:solidFill>
              <a:schemeClr val="bg1">
                <a:lumMod val="95000"/>
              </a:schemeClr>
            </a:solidFill>
            <a:ln w="25400" cap="flat" cmpd="sng" algn="ctr">
              <a:solidFill>
                <a:srgbClr val="13548C"/>
              </a:solidFill>
              <a:prstDash val="solid"/>
            </a:ln>
            <a:effectLst/>
          </p:spPr>
          <p:txBody>
            <a:bodyPr lIns="108000" rtlCol="0" anchor="ctr"/>
            <a:lstStyle/>
            <a:p>
              <a:pPr algn="ctr" eaLnBrk="1" fontAlgn="auto" hangingPunct="1">
                <a:spcBef>
                  <a:spcPts val="0"/>
                </a:spcBef>
                <a:spcAft>
                  <a:spcPts val="0"/>
                </a:spcAft>
                <a:defRPr/>
              </a:pP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a:t>
              </a:r>
              <a:endPar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63" name="直接连接符 62"/>
            <p:cNvCxnSpPr>
              <a:cxnSpLocks/>
            </p:cNvCxnSpPr>
            <p:nvPr/>
          </p:nvCxnSpPr>
          <p:spPr>
            <a:xfrm>
              <a:off x="3143929" y="2106611"/>
              <a:ext cx="1117344" cy="0"/>
            </a:xfrm>
            <a:prstGeom prst="line">
              <a:avLst/>
            </a:prstGeom>
            <a:noFill/>
            <a:ln w="6350" cap="flat" cmpd="sng" algn="ctr">
              <a:solidFill>
                <a:srgbClr val="13548C"/>
              </a:solidFill>
              <a:prstDash val="solid"/>
            </a:ln>
            <a:effectLst/>
          </p:spPr>
        </p:cxnSp>
        <p:sp>
          <p:nvSpPr>
            <p:cNvPr id="64" name="矩形 63"/>
            <p:cNvSpPr/>
            <p:nvPr/>
          </p:nvSpPr>
          <p:spPr>
            <a:xfrm>
              <a:off x="4261273" y="1649829"/>
              <a:ext cx="5543144" cy="911976"/>
            </a:xfrm>
            <a:prstGeom prst="rect">
              <a:avLst/>
            </a:prstGeom>
            <a:solidFill>
              <a:schemeClr val="bg1"/>
            </a:solidFill>
            <a:ln w="6350" cap="flat" cmpd="sng" algn="ctr">
              <a:solidFill>
                <a:srgbClr val="13548C"/>
              </a:solidFill>
              <a:prstDash val="solid"/>
            </a:ln>
            <a:effectLst/>
          </p:spPr>
          <p:txBody>
            <a:bodyPr rtlCol="0" anchor="ctr"/>
            <a:lstStyle/>
            <a:p>
              <a:pPr algn="ctr" eaLnBrk="1" fontAlgn="auto" hangingPunct="1">
                <a:spcBef>
                  <a:spcPts val="0"/>
                </a:spcBef>
                <a:spcAft>
                  <a:spcPts val="0"/>
                </a:spcAft>
                <a:defRPr/>
              </a:pPr>
              <a:endParaRPr kumimoji="0" lang="zh-CN" altLang="en-US" sz="18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2" name="TextBox 20"/>
            <p:cNvSpPr txBox="1"/>
            <p:nvPr/>
          </p:nvSpPr>
          <p:spPr>
            <a:xfrm>
              <a:off x="4404149" y="1872384"/>
              <a:ext cx="5786478" cy="417358"/>
            </a:xfrm>
            <a:prstGeom prst="rect">
              <a:avLst/>
            </a:prstGeom>
            <a:noFill/>
          </p:spPr>
          <p:txBody>
            <a:bodyPr wrap="square" rtlCol="0">
              <a:spAutoFit/>
            </a:bodyPr>
            <a:lstStyle/>
            <a:p>
              <a:pPr eaLnBrk="1" fontAlgn="auto" hangingPunct="1">
                <a:lnSpc>
                  <a:spcPct val="130000"/>
                </a:lnSpc>
                <a:spcBef>
                  <a:spcPts val="0"/>
                </a:spcBef>
                <a:spcAft>
                  <a:spcPts val="0"/>
                </a:spcAft>
                <a:defRPr/>
              </a:pPr>
              <a:r>
                <a:rPr kumimoji="0" lang="zh-CN" altLang="en-US" sz="18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分析用户自身的偏好及购物习惯</a:t>
              </a:r>
            </a:p>
          </p:txBody>
        </p:sp>
      </p:grpSp>
      <p:grpSp>
        <p:nvGrpSpPr>
          <p:cNvPr id="9" name="组合 8"/>
          <p:cNvGrpSpPr/>
          <p:nvPr/>
        </p:nvGrpSpPr>
        <p:grpSpPr>
          <a:xfrm>
            <a:off x="233109" y="3080063"/>
            <a:ext cx="8450801" cy="837560"/>
            <a:chOff x="829163" y="3016999"/>
            <a:chExt cx="8975254" cy="837560"/>
          </a:xfrm>
        </p:grpSpPr>
        <p:sp>
          <p:nvSpPr>
            <p:cNvPr id="55" name="椭圆 54"/>
            <p:cNvSpPr/>
            <p:nvPr/>
          </p:nvSpPr>
          <p:spPr>
            <a:xfrm>
              <a:off x="829163" y="3191817"/>
              <a:ext cx="458810" cy="432000"/>
            </a:xfrm>
            <a:prstGeom prst="ellipse">
              <a:avLst/>
            </a:prstGeom>
            <a:solidFill>
              <a:schemeClr val="bg1">
                <a:lumMod val="95000"/>
              </a:schemeClr>
            </a:solidFill>
            <a:ln w="25400" cap="flat" cmpd="sng" algn="ctr">
              <a:solidFill>
                <a:srgbClr val="13548C"/>
              </a:solidFill>
              <a:prstDash val="solid"/>
            </a:ln>
            <a:effectLst/>
          </p:spPr>
          <p:txBody>
            <a:bodyPr lIns="108000" rtlCol="0" anchor="ctr"/>
            <a:lstStyle/>
            <a:p>
              <a:pPr algn="ctr" eaLnBrk="1" fontAlgn="auto" hangingPunct="1">
                <a:spcBef>
                  <a:spcPts val="0"/>
                </a:spcBef>
                <a:spcAft>
                  <a:spcPts val="0"/>
                </a:spcAft>
                <a:defRPr/>
              </a:pP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2</a:t>
              </a:r>
              <a:endPar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68" name="直接连接符 67"/>
            <p:cNvCxnSpPr>
              <a:cxnSpLocks/>
              <a:stCxn id="82" idx="3"/>
            </p:cNvCxnSpPr>
            <p:nvPr/>
          </p:nvCxnSpPr>
          <p:spPr>
            <a:xfrm>
              <a:off x="3143931" y="3435780"/>
              <a:ext cx="1117342" cy="793"/>
            </a:xfrm>
            <a:prstGeom prst="line">
              <a:avLst/>
            </a:prstGeom>
            <a:noFill/>
            <a:ln w="6350" cap="flat" cmpd="sng" algn="ctr">
              <a:solidFill>
                <a:srgbClr val="13548C"/>
              </a:solidFill>
              <a:prstDash val="solid"/>
            </a:ln>
            <a:effectLst/>
          </p:spPr>
        </p:cxnSp>
        <p:sp>
          <p:nvSpPr>
            <p:cNvPr id="69" name="矩形 68"/>
            <p:cNvSpPr/>
            <p:nvPr/>
          </p:nvSpPr>
          <p:spPr>
            <a:xfrm>
              <a:off x="4261273" y="3016999"/>
              <a:ext cx="5543144" cy="837560"/>
            </a:xfrm>
            <a:prstGeom prst="rect">
              <a:avLst/>
            </a:prstGeom>
            <a:noFill/>
            <a:ln w="6350" cap="flat" cmpd="sng" algn="ctr">
              <a:solidFill>
                <a:srgbClr val="13548C"/>
              </a:solidFill>
              <a:prstDash val="solid"/>
            </a:ln>
            <a:effectLst/>
          </p:spPr>
          <p:txBody>
            <a:bodyPr rtlCol="0" anchor="ctr"/>
            <a:lstStyle/>
            <a:p>
              <a:pPr algn="ctr" eaLnBrk="1" fontAlgn="auto" hangingPunct="1">
                <a:spcBef>
                  <a:spcPts val="0"/>
                </a:spcBef>
                <a:spcAft>
                  <a:spcPts val="0"/>
                </a:spcAft>
                <a:defRPr/>
              </a:pPr>
              <a:endParaRPr kumimoji="0" lang="zh-CN" altLang="en-US" sz="18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2" name="Rectangle 1"/>
            <p:cNvSpPr>
              <a:spLocks noChangeArrowheads="1"/>
            </p:cNvSpPr>
            <p:nvPr/>
          </p:nvSpPr>
          <p:spPr bwMode="auto">
            <a:xfrm>
              <a:off x="1248902" y="3112614"/>
              <a:ext cx="1895029"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1" hangingPunct="1"/>
              <a:r>
                <a:rPr kumimoji="0" lang="zh-CN" altLang="en-US" sz="1800" dirty="0">
                  <a:solidFill>
                    <a:prstClr val="black"/>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基于商户的特征</a:t>
              </a:r>
              <a:endParaRPr kumimoji="0" lang="zh-CN" altLang="en-US" sz="18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4" name="TextBox 20"/>
            <p:cNvSpPr txBox="1"/>
            <p:nvPr/>
          </p:nvSpPr>
          <p:spPr>
            <a:xfrm>
              <a:off x="4404150" y="3047050"/>
              <a:ext cx="5397724" cy="777457"/>
            </a:xfrm>
            <a:prstGeom prst="rect">
              <a:avLst/>
            </a:prstGeom>
            <a:noFill/>
          </p:spPr>
          <p:txBody>
            <a:bodyPr wrap="square" rtlCol="0">
              <a:spAutoFit/>
            </a:bodyPr>
            <a:lstStyle/>
            <a:p>
              <a:pPr eaLnBrk="1" fontAlgn="auto" hangingPunct="1">
                <a:lnSpc>
                  <a:spcPct val="130000"/>
                </a:lnSpc>
                <a:spcBef>
                  <a:spcPts val="0"/>
                </a:spcBef>
                <a:spcAft>
                  <a:spcPts val="0"/>
                </a:spcAft>
                <a:defRPr/>
              </a:pPr>
              <a:r>
                <a:rPr kumimoji="0" lang="zh-CN" altLang="en-US" sz="18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分析商户在当前市场的受欢迎程度及商户自身对忠实用户的吸引力</a:t>
              </a:r>
            </a:p>
          </p:txBody>
        </p:sp>
      </p:grpSp>
      <p:grpSp>
        <p:nvGrpSpPr>
          <p:cNvPr id="10" name="组合 9"/>
          <p:cNvGrpSpPr/>
          <p:nvPr/>
        </p:nvGrpSpPr>
        <p:grpSpPr>
          <a:xfrm>
            <a:off x="233109" y="4310753"/>
            <a:ext cx="8452407" cy="929202"/>
            <a:chOff x="830872" y="4185624"/>
            <a:chExt cx="8976960" cy="929202"/>
          </a:xfrm>
        </p:grpSpPr>
        <p:sp>
          <p:nvSpPr>
            <p:cNvPr id="58" name="椭圆 57"/>
            <p:cNvSpPr/>
            <p:nvPr/>
          </p:nvSpPr>
          <p:spPr>
            <a:xfrm>
              <a:off x="830872" y="4428091"/>
              <a:ext cx="458810" cy="432000"/>
            </a:xfrm>
            <a:prstGeom prst="ellipse">
              <a:avLst/>
            </a:prstGeom>
            <a:solidFill>
              <a:schemeClr val="bg1">
                <a:lumMod val="95000"/>
              </a:schemeClr>
            </a:solidFill>
            <a:ln w="25400" cap="flat" cmpd="sng" algn="ctr">
              <a:solidFill>
                <a:srgbClr val="13548C"/>
              </a:solidFill>
              <a:prstDash val="solid"/>
            </a:ln>
            <a:effectLst/>
          </p:spPr>
          <p:txBody>
            <a:bodyPr lIns="108000" rtlCol="0" anchor="ctr"/>
            <a:lstStyle/>
            <a:p>
              <a:pPr algn="ctr" eaLnBrk="1" fontAlgn="auto" hangingPunct="1">
                <a:spcBef>
                  <a:spcPts val="0"/>
                </a:spcBef>
                <a:spcAft>
                  <a:spcPts val="0"/>
                </a:spcAft>
              </a:pP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3</a:t>
              </a:r>
              <a:endPar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73" name="直接连接符 72"/>
            <p:cNvCxnSpPr>
              <a:cxnSpLocks/>
            </p:cNvCxnSpPr>
            <p:nvPr/>
          </p:nvCxnSpPr>
          <p:spPr>
            <a:xfrm>
              <a:off x="3701766" y="4651019"/>
              <a:ext cx="559507" cy="0"/>
            </a:xfrm>
            <a:prstGeom prst="line">
              <a:avLst/>
            </a:prstGeom>
            <a:noFill/>
            <a:ln w="6350" cap="flat" cmpd="sng" algn="ctr">
              <a:solidFill>
                <a:srgbClr val="13548C"/>
              </a:solidFill>
              <a:prstDash val="solid"/>
            </a:ln>
            <a:effectLst/>
          </p:spPr>
        </p:cxnSp>
        <p:sp>
          <p:nvSpPr>
            <p:cNvPr id="74" name="矩形 73"/>
            <p:cNvSpPr/>
            <p:nvPr/>
          </p:nvSpPr>
          <p:spPr>
            <a:xfrm>
              <a:off x="4261273" y="4185624"/>
              <a:ext cx="5546559" cy="929202"/>
            </a:xfrm>
            <a:prstGeom prst="rect">
              <a:avLst/>
            </a:prstGeom>
            <a:noFill/>
            <a:ln w="6350" cap="flat" cmpd="sng" algn="ctr">
              <a:solidFill>
                <a:srgbClr val="13548C"/>
              </a:solidFill>
              <a:prstDash val="solid"/>
            </a:ln>
            <a:effectLst/>
          </p:spPr>
          <p:txBody>
            <a:bodyPr rtlCol="0" anchor="ctr"/>
            <a:lstStyle/>
            <a:p>
              <a:pPr algn="ctr" eaLnBrk="1" fontAlgn="auto" hangingPunct="1">
                <a:spcBef>
                  <a:spcPts val="0"/>
                </a:spcBef>
                <a:spcAft>
                  <a:spcPts val="0"/>
                </a:spcAft>
              </a:pPr>
              <a:endParaRPr kumimoji="0" lang="zh-CN" altLang="en-US" sz="18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3" name="Rectangle 1"/>
            <p:cNvSpPr>
              <a:spLocks noChangeArrowheads="1"/>
            </p:cNvSpPr>
            <p:nvPr/>
          </p:nvSpPr>
          <p:spPr bwMode="auto">
            <a:xfrm>
              <a:off x="1248902" y="4327060"/>
              <a:ext cx="2521953"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1" hangingPunct="1"/>
              <a:r>
                <a:rPr kumimoji="0" lang="zh-CN" altLang="en-US" sz="1800" dirty="0">
                  <a:solidFill>
                    <a:prstClr val="black"/>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基于用户</a:t>
              </a:r>
              <a:r>
                <a:rPr kumimoji="0" lang="en-US" altLang="zh-CN" sz="1800" dirty="0">
                  <a:solidFill>
                    <a:prstClr val="black"/>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a:t>
              </a:r>
              <a:r>
                <a:rPr kumimoji="0" lang="zh-CN" altLang="en-US" sz="1800" dirty="0">
                  <a:solidFill>
                    <a:prstClr val="black"/>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商户的特征</a:t>
              </a:r>
              <a:endParaRPr kumimoji="0" lang="zh-CN" altLang="en-US" sz="18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5" name="TextBox 20"/>
            <p:cNvSpPr txBox="1"/>
            <p:nvPr/>
          </p:nvSpPr>
          <p:spPr>
            <a:xfrm>
              <a:off x="4404150" y="4253676"/>
              <a:ext cx="5399432" cy="777457"/>
            </a:xfrm>
            <a:prstGeom prst="rect">
              <a:avLst/>
            </a:prstGeom>
            <a:noFill/>
          </p:spPr>
          <p:txBody>
            <a:bodyPr wrap="square" rtlCol="0">
              <a:spAutoFit/>
            </a:bodyPr>
            <a:lstStyle/>
            <a:p>
              <a:pPr eaLnBrk="1" fontAlgn="auto" hangingPunct="1">
                <a:lnSpc>
                  <a:spcPct val="130000"/>
                </a:lnSpc>
                <a:spcBef>
                  <a:spcPts val="0"/>
                </a:spcBef>
                <a:spcAft>
                  <a:spcPts val="0"/>
                </a:spcAft>
                <a:defRPr/>
              </a:pPr>
              <a:r>
                <a:rPr kumimoji="0" lang="zh-CN" altLang="en-US" sz="18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分析给定用户及商户之间所形成的关系，以及得到更好的预测效果</a:t>
              </a:r>
            </a:p>
          </p:txBody>
        </p:sp>
      </p:grpSp>
      <p:cxnSp>
        <p:nvCxnSpPr>
          <p:cNvPr id="26" name="直接连接符 25">
            <a:extLst>
              <a:ext uri="{FF2B5EF4-FFF2-40B4-BE49-F238E27FC236}">
                <a16:creationId xmlns:a16="http://schemas.microsoft.com/office/drawing/2014/main" id="{617AB91E-072A-4975-A872-925551E9C46F}"/>
              </a:ext>
            </a:extLst>
          </p:cNvPr>
          <p:cNvCxnSpPr>
            <a:cxnSpLocks/>
            <a:stCxn id="27"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B975AA18-4B31-4B71-A8D1-A08AC16B143F}"/>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特征提取</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28" name="矩形 27">
            <a:extLst>
              <a:ext uri="{FF2B5EF4-FFF2-40B4-BE49-F238E27FC236}">
                <a16:creationId xmlns:a16="http://schemas.microsoft.com/office/drawing/2014/main" id="{2C91736C-D516-4E9A-978B-D607816315E9}"/>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04</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693588284"/>
      </p:ext>
    </p:extLst>
  </p:cSld>
  <p:clrMapOvr>
    <a:masterClrMapping/>
  </p:clrMapOvr>
  <p:transition spd="med">
    <p:split orient="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3998C33-29B8-4C7A-AFE4-B0A5B3861DC0}"/>
              </a:ext>
            </a:extLst>
          </p:cNvPr>
          <p:cNvPicPr>
            <a:picLocks noChangeAspect="1"/>
          </p:cNvPicPr>
          <p:nvPr/>
        </p:nvPicPr>
        <p:blipFill>
          <a:blip r:embed="rId3"/>
          <a:stretch>
            <a:fillRect/>
          </a:stretch>
        </p:blipFill>
        <p:spPr>
          <a:xfrm>
            <a:off x="4788024" y="1169257"/>
            <a:ext cx="3499397" cy="5148000"/>
          </a:xfrm>
          <a:prstGeom prst="rect">
            <a:avLst/>
          </a:prstGeom>
        </p:spPr>
      </p:pic>
      <p:pic>
        <p:nvPicPr>
          <p:cNvPr id="5" name="图片 4">
            <a:extLst>
              <a:ext uri="{FF2B5EF4-FFF2-40B4-BE49-F238E27FC236}">
                <a16:creationId xmlns:a16="http://schemas.microsoft.com/office/drawing/2014/main" id="{C8FE9A26-61FA-4013-B6ED-D375DF1ECDDE}"/>
              </a:ext>
            </a:extLst>
          </p:cNvPr>
          <p:cNvPicPr>
            <a:picLocks noChangeAspect="1"/>
          </p:cNvPicPr>
          <p:nvPr/>
        </p:nvPicPr>
        <p:blipFill>
          <a:blip r:embed="rId4"/>
          <a:stretch>
            <a:fillRect/>
          </a:stretch>
        </p:blipFill>
        <p:spPr>
          <a:xfrm>
            <a:off x="1015021" y="1169257"/>
            <a:ext cx="3389366" cy="5148000"/>
          </a:xfrm>
          <a:prstGeom prst="rect">
            <a:avLst/>
          </a:prstGeom>
        </p:spPr>
      </p:pic>
      <p:cxnSp>
        <p:nvCxnSpPr>
          <p:cNvPr id="9" name="直接连接符 8">
            <a:extLst>
              <a:ext uri="{FF2B5EF4-FFF2-40B4-BE49-F238E27FC236}">
                <a16:creationId xmlns:a16="http://schemas.microsoft.com/office/drawing/2014/main" id="{FBB8F1A5-ADE7-4F7E-9AEC-E7B93A10FA4C}"/>
              </a:ext>
            </a:extLst>
          </p:cNvPr>
          <p:cNvCxnSpPr>
            <a:cxnSpLocks/>
            <a:stCxn id="10"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1210676A-CA66-49F1-BFC7-1A5A55D69C9D}"/>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特征提取</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11" name="矩形 10">
            <a:extLst>
              <a:ext uri="{FF2B5EF4-FFF2-40B4-BE49-F238E27FC236}">
                <a16:creationId xmlns:a16="http://schemas.microsoft.com/office/drawing/2014/main" id="{4F2209B7-5413-4AF7-B5B2-B8A68B4870D7}"/>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04</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132602212"/>
      </p:ext>
    </p:extLst>
  </p:cSld>
  <p:clrMapOvr>
    <a:masterClrMapping/>
  </p:clrMapOvr>
  <p:transition spd="med">
    <p:split orient="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FBB8F1A5-ADE7-4F7E-9AEC-E7B93A10FA4C}"/>
              </a:ext>
            </a:extLst>
          </p:cNvPr>
          <p:cNvCxnSpPr>
            <a:cxnSpLocks/>
            <a:stCxn id="10"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1210676A-CA66-49F1-BFC7-1A5A55D69C9D}"/>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特征提取</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11" name="矩形 10">
            <a:extLst>
              <a:ext uri="{FF2B5EF4-FFF2-40B4-BE49-F238E27FC236}">
                <a16:creationId xmlns:a16="http://schemas.microsoft.com/office/drawing/2014/main" id="{4F2209B7-5413-4AF7-B5B2-B8A68B4870D7}"/>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04</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7" name="图片 6">
            <a:extLst>
              <a:ext uri="{FF2B5EF4-FFF2-40B4-BE49-F238E27FC236}">
                <a16:creationId xmlns:a16="http://schemas.microsoft.com/office/drawing/2014/main" id="{A197A780-F950-4420-B915-313B72350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06" y="1196752"/>
            <a:ext cx="8328987" cy="4680513"/>
          </a:xfrm>
          <a:prstGeom prst="rect">
            <a:avLst/>
          </a:prstGeom>
        </p:spPr>
      </p:pic>
    </p:spTree>
    <p:extLst>
      <p:ext uri="{BB962C8B-B14F-4D97-AF65-F5344CB8AC3E}">
        <p14:creationId xmlns:p14="http://schemas.microsoft.com/office/powerpoint/2010/main" val="2423975465"/>
      </p:ext>
    </p:extLst>
  </p:cSld>
  <p:clrMapOvr>
    <a:masterClrMapping/>
  </p:clrMapOvr>
  <p:transition spd="med">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3">
            <a:extLst>
              <a:ext uri="{FF2B5EF4-FFF2-40B4-BE49-F238E27FC236}">
                <a16:creationId xmlns:a16="http://schemas.microsoft.com/office/drawing/2014/main" id="{90BC70E0-1C3B-430C-8498-A7C916C74C2C}"/>
              </a:ext>
            </a:extLst>
          </p:cNvPr>
          <p:cNvSpPr>
            <a:spLocks noGrp="1" noChangeArrowheads="1"/>
          </p:cNvSpPr>
          <p:nvPr>
            <p:ph type="body" sz="half" idx="4294967295"/>
          </p:nvPr>
        </p:nvSpPr>
        <p:spPr>
          <a:xfrm>
            <a:off x="252000" y="692696"/>
            <a:ext cx="8640000" cy="6026073"/>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cs typeface="+mn-ea"/>
                <a:sym typeface="Times New Roman" panose="02020603050405020304" pitchFamily="18" charset="0"/>
              </a:rPr>
              <a:t>混淆矩阵 </a:t>
            </a:r>
          </a:p>
          <a:p>
            <a:pPr marL="360000" indent="-360000" algn="just">
              <a:lnSpc>
                <a:spcPct val="150000"/>
              </a:lnSpc>
              <a:spcBef>
                <a:spcPts val="600"/>
              </a:spcBef>
              <a:buClr>
                <a:srgbClr val="FF6600"/>
              </a:buClr>
              <a:buSzPct val="80000"/>
              <a:buFont typeface="Wingdings" panose="05000000000000000000" pitchFamily="2" charset="2"/>
              <a:buChar char="l"/>
            </a:pPr>
            <a:endParaRPr lang="zh-CN" altLang="en-US" sz="2400" dirty="0">
              <a:solidFill>
                <a:schemeClr val="tx1">
                  <a:lumMod val="85000"/>
                  <a:lumOff val="15000"/>
                </a:schemeClr>
              </a:solidFill>
              <a:cs typeface="+mn-ea"/>
              <a:sym typeface="Times New Roman" panose="02020603050405020304" pitchFamily="18" charset="0"/>
            </a:endParaRPr>
          </a:p>
          <a:p>
            <a:pPr marL="0" indent="0" algn="just">
              <a:lnSpc>
                <a:spcPct val="150000"/>
              </a:lnSpc>
              <a:spcBef>
                <a:spcPts val="600"/>
              </a:spcBef>
              <a:buClr>
                <a:srgbClr val="FF6600"/>
              </a:buClr>
              <a:buSzPct val="80000"/>
              <a:buNone/>
            </a:pPr>
            <a:endParaRPr lang="en-US" altLang="zh-CN" sz="2400" dirty="0">
              <a:solidFill>
                <a:schemeClr val="tx1">
                  <a:lumMod val="85000"/>
                  <a:lumOff val="15000"/>
                </a:schemeClr>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zh-CN" altLang="en-US" sz="2400" dirty="0">
              <a:solidFill>
                <a:schemeClr val="tx1">
                  <a:lumMod val="85000"/>
                  <a:lumOff val="15000"/>
                </a:schemeClr>
              </a:solidFill>
              <a:cs typeface="+mn-ea"/>
              <a:sym typeface="Times New Roman" panose="02020603050405020304" pitchFamily="18" charset="0"/>
            </a:endParaRPr>
          </a:p>
          <a:p>
            <a:pPr marL="360000" indent="-360000" algn="just">
              <a:lnSpc>
                <a:spcPct val="110000"/>
              </a:lnSpc>
              <a:spcBef>
                <a:spcPts val="600"/>
              </a:spcBef>
              <a:buClr>
                <a:srgbClr val="FF6600"/>
              </a:buClr>
              <a:buSzPct val="80000"/>
              <a:buFont typeface="Wingdings" panose="05000000000000000000" pitchFamily="2" charset="2"/>
              <a:buChar char="l"/>
            </a:pPr>
            <a:r>
              <a:rPr lang="zh-CN" altLang="en-US" sz="1900" dirty="0">
                <a:solidFill>
                  <a:schemeClr val="tx1">
                    <a:lumMod val="85000"/>
                    <a:lumOff val="15000"/>
                  </a:schemeClr>
                </a:solidFill>
                <a:cs typeface="+mn-ea"/>
                <a:sym typeface="Times New Roman" panose="02020603050405020304" pitchFamily="18" charset="0"/>
              </a:rPr>
              <a:t>真阳历</a:t>
            </a:r>
            <a:r>
              <a:rPr lang="en-US" altLang="zh-CN" sz="1900" dirty="0">
                <a:solidFill>
                  <a:schemeClr val="tx1">
                    <a:lumMod val="85000"/>
                    <a:lumOff val="15000"/>
                  </a:schemeClr>
                </a:solidFill>
                <a:cs typeface="+mn-ea"/>
                <a:sym typeface="Times New Roman" panose="02020603050405020304" pitchFamily="18" charset="0"/>
              </a:rPr>
              <a:t>TP</a:t>
            </a:r>
            <a:r>
              <a:rPr lang="zh-CN" altLang="en-US" sz="1900" dirty="0">
                <a:solidFill>
                  <a:schemeClr val="tx1">
                    <a:lumMod val="85000"/>
                    <a:lumOff val="15000"/>
                  </a:schemeClr>
                </a:solidFill>
                <a:cs typeface="+mn-ea"/>
                <a:sym typeface="Times New Roman" panose="02020603050405020304" pitchFamily="18" charset="0"/>
              </a:rPr>
              <a:t>，真阳性（</a:t>
            </a:r>
            <a:r>
              <a:rPr lang="en-US" altLang="zh-CN" sz="1900" dirty="0">
                <a:solidFill>
                  <a:schemeClr val="tx1">
                    <a:lumMod val="85000"/>
                    <a:lumOff val="15000"/>
                  </a:schemeClr>
                </a:solidFill>
                <a:cs typeface="+mn-ea"/>
                <a:sym typeface="Times New Roman" panose="02020603050405020304" pitchFamily="18" charset="0"/>
              </a:rPr>
              <a:t>True positive rate, TPR</a:t>
            </a:r>
            <a:r>
              <a:rPr lang="zh-CN" altLang="en-US" sz="1900" dirty="0">
                <a:solidFill>
                  <a:schemeClr val="tx1">
                    <a:lumMod val="85000"/>
                    <a:lumOff val="15000"/>
                  </a:schemeClr>
                </a:solidFill>
                <a:cs typeface="+mn-ea"/>
                <a:sym typeface="Times New Roman" panose="02020603050405020304" pitchFamily="18" charset="0"/>
              </a:rPr>
              <a:t>）或灵敏度（</a:t>
            </a:r>
            <a:r>
              <a:rPr lang="en-US" altLang="zh-CN" sz="1900" dirty="0">
                <a:solidFill>
                  <a:schemeClr val="tx1">
                    <a:lumMod val="85000"/>
                    <a:lumOff val="15000"/>
                  </a:schemeClr>
                </a:solidFill>
                <a:cs typeface="+mn-ea"/>
                <a:sym typeface="Times New Roman" panose="02020603050405020304" pitchFamily="18" charset="0"/>
              </a:rPr>
              <a:t>sensitivity</a:t>
            </a:r>
            <a:r>
              <a:rPr lang="zh-CN" altLang="en-US" sz="1900" dirty="0">
                <a:solidFill>
                  <a:schemeClr val="tx1">
                    <a:lumMod val="85000"/>
                    <a:lumOff val="15000"/>
                  </a:schemeClr>
                </a:solidFill>
                <a:cs typeface="+mn-ea"/>
                <a:sym typeface="Times New Roman" panose="02020603050405020304" pitchFamily="18" charset="0"/>
              </a:rPr>
              <a:t>）、查全率（</a:t>
            </a:r>
            <a:r>
              <a:rPr lang="en-US" altLang="zh-CN" sz="1900" dirty="0">
                <a:solidFill>
                  <a:schemeClr val="tx1">
                    <a:lumMod val="85000"/>
                    <a:lumOff val="15000"/>
                  </a:schemeClr>
                </a:solidFill>
                <a:cs typeface="+mn-ea"/>
                <a:sym typeface="Times New Roman" panose="02020603050405020304" pitchFamily="18" charset="0"/>
              </a:rPr>
              <a:t>recall</a:t>
            </a:r>
            <a:r>
              <a:rPr lang="zh-CN" altLang="en-US" sz="1900" dirty="0">
                <a:solidFill>
                  <a:schemeClr val="tx1">
                    <a:lumMod val="85000"/>
                    <a:lumOff val="15000"/>
                  </a:schemeClr>
                </a:solidFill>
                <a:cs typeface="+mn-ea"/>
                <a:sym typeface="Times New Roman" panose="02020603050405020304" pitchFamily="18" charset="0"/>
              </a:rPr>
              <a:t>）</a:t>
            </a:r>
          </a:p>
          <a:p>
            <a:pPr lvl="2">
              <a:lnSpc>
                <a:spcPct val="110000"/>
              </a:lnSpc>
              <a:spcBef>
                <a:spcPts val="600"/>
              </a:spcBef>
              <a:buClr>
                <a:srgbClr val="FF6600"/>
              </a:buClr>
            </a:pPr>
            <a:r>
              <a:rPr lang="en-US" altLang="zh-CN" sz="1900" dirty="0">
                <a:sym typeface="Times New Roman" panose="02020603050405020304" pitchFamily="18" charset="0"/>
              </a:rPr>
              <a:t>TPR = TP/(TP + FN) </a:t>
            </a:r>
          </a:p>
          <a:p>
            <a:pPr marL="360000" indent="-360000" algn="just">
              <a:lnSpc>
                <a:spcPct val="110000"/>
              </a:lnSpc>
              <a:spcBef>
                <a:spcPts val="600"/>
              </a:spcBef>
              <a:buClr>
                <a:srgbClr val="FF6600"/>
              </a:buClr>
              <a:buSzPct val="80000"/>
              <a:buFont typeface="Wingdings" panose="05000000000000000000" pitchFamily="2" charset="2"/>
              <a:buChar char="l"/>
            </a:pPr>
            <a:r>
              <a:rPr lang="zh-CN" altLang="en-US" sz="1900" dirty="0">
                <a:solidFill>
                  <a:schemeClr val="tx1">
                    <a:lumMod val="85000"/>
                    <a:lumOff val="15000"/>
                  </a:schemeClr>
                </a:solidFill>
                <a:cs typeface="+mn-ea"/>
                <a:sym typeface="Times New Roman" panose="02020603050405020304" pitchFamily="18" charset="0"/>
              </a:rPr>
              <a:t>真阴历</a:t>
            </a:r>
            <a:r>
              <a:rPr lang="en-US" altLang="zh-CN" sz="1900" dirty="0">
                <a:solidFill>
                  <a:schemeClr val="tx1">
                    <a:lumMod val="85000"/>
                    <a:lumOff val="15000"/>
                  </a:schemeClr>
                </a:solidFill>
                <a:cs typeface="+mn-ea"/>
                <a:sym typeface="Times New Roman" panose="02020603050405020304" pitchFamily="18" charset="0"/>
              </a:rPr>
              <a:t>TN</a:t>
            </a:r>
            <a:r>
              <a:rPr lang="zh-CN" altLang="en-US" sz="1900" dirty="0">
                <a:solidFill>
                  <a:schemeClr val="tx1">
                    <a:lumMod val="85000"/>
                    <a:lumOff val="15000"/>
                  </a:schemeClr>
                </a:solidFill>
                <a:cs typeface="+mn-ea"/>
                <a:sym typeface="Times New Roman" panose="02020603050405020304" pitchFamily="18" charset="0"/>
              </a:rPr>
              <a:t>，真阴性（</a:t>
            </a:r>
            <a:r>
              <a:rPr lang="en-US" altLang="zh-CN" sz="1900" dirty="0">
                <a:solidFill>
                  <a:schemeClr val="tx1">
                    <a:lumMod val="85000"/>
                    <a:lumOff val="15000"/>
                  </a:schemeClr>
                </a:solidFill>
                <a:cs typeface="+mn-ea"/>
                <a:sym typeface="Times New Roman" panose="02020603050405020304" pitchFamily="18" charset="0"/>
              </a:rPr>
              <a:t>True negative rate, TNR</a:t>
            </a:r>
            <a:r>
              <a:rPr lang="zh-CN" altLang="en-US" sz="1900" dirty="0">
                <a:solidFill>
                  <a:schemeClr val="tx1">
                    <a:lumMod val="85000"/>
                    <a:lumOff val="15000"/>
                  </a:schemeClr>
                </a:solidFill>
                <a:cs typeface="+mn-ea"/>
                <a:sym typeface="Times New Roman" panose="02020603050405020304" pitchFamily="18" charset="0"/>
              </a:rPr>
              <a:t>）或特指度（</a:t>
            </a:r>
            <a:r>
              <a:rPr lang="en-US" altLang="zh-CN" sz="1900" dirty="0">
                <a:solidFill>
                  <a:schemeClr val="tx1">
                    <a:lumMod val="85000"/>
                    <a:lumOff val="15000"/>
                  </a:schemeClr>
                </a:solidFill>
                <a:cs typeface="+mn-ea"/>
                <a:sym typeface="Times New Roman" panose="02020603050405020304" pitchFamily="18" charset="0"/>
              </a:rPr>
              <a:t>specificity</a:t>
            </a:r>
            <a:r>
              <a:rPr lang="zh-CN" altLang="en-US" sz="1900" dirty="0">
                <a:solidFill>
                  <a:schemeClr val="tx1">
                    <a:lumMod val="85000"/>
                    <a:lumOff val="15000"/>
                  </a:schemeClr>
                </a:solidFill>
                <a:cs typeface="+mn-ea"/>
                <a:sym typeface="Times New Roman" panose="02020603050405020304" pitchFamily="18" charset="0"/>
              </a:rPr>
              <a:t>） </a:t>
            </a:r>
          </a:p>
          <a:p>
            <a:pPr lvl="2">
              <a:lnSpc>
                <a:spcPct val="110000"/>
              </a:lnSpc>
              <a:spcBef>
                <a:spcPts val="600"/>
              </a:spcBef>
              <a:buClr>
                <a:srgbClr val="FF6600"/>
              </a:buClr>
            </a:pPr>
            <a:r>
              <a:rPr lang="en-US" altLang="zh-CN" sz="1900" dirty="0">
                <a:sym typeface="Times New Roman" panose="02020603050405020304" pitchFamily="18" charset="0"/>
              </a:rPr>
              <a:t>TNR = TN/(TN + FP) </a:t>
            </a:r>
          </a:p>
          <a:p>
            <a:pPr marL="360000" indent="-360000" algn="just">
              <a:lnSpc>
                <a:spcPct val="110000"/>
              </a:lnSpc>
              <a:spcBef>
                <a:spcPts val="600"/>
              </a:spcBef>
              <a:buClr>
                <a:srgbClr val="FF6600"/>
              </a:buClr>
              <a:buSzPct val="80000"/>
              <a:buFont typeface="Wingdings" panose="05000000000000000000" pitchFamily="2" charset="2"/>
              <a:buChar char="l"/>
            </a:pPr>
            <a:r>
              <a:rPr lang="zh-CN" altLang="en-US" sz="1900" dirty="0">
                <a:solidFill>
                  <a:schemeClr val="tx1">
                    <a:lumMod val="85000"/>
                    <a:lumOff val="15000"/>
                  </a:schemeClr>
                </a:solidFill>
                <a:cs typeface="+mn-ea"/>
                <a:sym typeface="Times New Roman" panose="02020603050405020304" pitchFamily="18" charset="0"/>
              </a:rPr>
              <a:t>假阳历</a:t>
            </a:r>
            <a:r>
              <a:rPr lang="en-US" altLang="zh-CN" sz="1900" dirty="0">
                <a:solidFill>
                  <a:schemeClr val="tx1">
                    <a:lumMod val="85000"/>
                    <a:lumOff val="15000"/>
                  </a:schemeClr>
                </a:solidFill>
                <a:cs typeface="+mn-ea"/>
                <a:sym typeface="Times New Roman" panose="02020603050405020304" pitchFamily="18" charset="0"/>
              </a:rPr>
              <a:t>FP</a:t>
            </a:r>
            <a:r>
              <a:rPr lang="zh-CN" altLang="en-US" sz="1900" dirty="0">
                <a:solidFill>
                  <a:schemeClr val="tx1">
                    <a:lumMod val="85000"/>
                    <a:lumOff val="15000"/>
                  </a:schemeClr>
                </a:solidFill>
                <a:cs typeface="+mn-ea"/>
                <a:sym typeface="Times New Roman" panose="02020603050405020304" pitchFamily="18" charset="0"/>
              </a:rPr>
              <a:t>，假阳性（</a:t>
            </a:r>
            <a:r>
              <a:rPr lang="en-US" altLang="zh-CN" sz="1900" dirty="0">
                <a:solidFill>
                  <a:schemeClr val="tx1">
                    <a:lumMod val="85000"/>
                    <a:lumOff val="15000"/>
                  </a:schemeClr>
                </a:solidFill>
                <a:cs typeface="+mn-ea"/>
                <a:sym typeface="Times New Roman" panose="02020603050405020304" pitchFamily="18" charset="0"/>
              </a:rPr>
              <a:t>False positive rate, FPR</a:t>
            </a:r>
            <a:r>
              <a:rPr lang="zh-CN" altLang="en-US" sz="1900" dirty="0">
                <a:solidFill>
                  <a:schemeClr val="tx1">
                    <a:lumMod val="85000"/>
                    <a:lumOff val="15000"/>
                  </a:schemeClr>
                </a:solidFill>
                <a:cs typeface="+mn-ea"/>
                <a:sym typeface="Times New Roman" panose="02020603050405020304" pitchFamily="18" charset="0"/>
              </a:rPr>
              <a:t>）或 误报率</a:t>
            </a:r>
          </a:p>
          <a:p>
            <a:pPr lvl="2">
              <a:lnSpc>
                <a:spcPct val="110000"/>
              </a:lnSpc>
              <a:spcBef>
                <a:spcPts val="600"/>
              </a:spcBef>
              <a:buClr>
                <a:srgbClr val="FF6600"/>
              </a:buClr>
            </a:pPr>
            <a:r>
              <a:rPr lang="en-US" altLang="zh-CN" sz="1900" dirty="0">
                <a:sym typeface="Times New Roman" panose="02020603050405020304" pitchFamily="18" charset="0"/>
              </a:rPr>
              <a:t>FPR = FP/(TN + FP) </a:t>
            </a:r>
          </a:p>
          <a:p>
            <a:pPr marL="360000" indent="-360000" algn="just">
              <a:lnSpc>
                <a:spcPct val="110000"/>
              </a:lnSpc>
              <a:spcBef>
                <a:spcPts val="600"/>
              </a:spcBef>
              <a:buClr>
                <a:srgbClr val="FF6600"/>
              </a:buClr>
              <a:buSzPct val="80000"/>
              <a:buFont typeface="Wingdings" panose="05000000000000000000" pitchFamily="2" charset="2"/>
              <a:buChar char="l"/>
            </a:pPr>
            <a:r>
              <a:rPr lang="zh-CN" altLang="en-US" sz="1900" dirty="0">
                <a:solidFill>
                  <a:schemeClr val="tx1">
                    <a:lumMod val="85000"/>
                    <a:lumOff val="15000"/>
                  </a:schemeClr>
                </a:solidFill>
                <a:cs typeface="+mn-ea"/>
                <a:sym typeface="Times New Roman" panose="02020603050405020304" pitchFamily="18" charset="0"/>
              </a:rPr>
              <a:t>假阴历</a:t>
            </a:r>
            <a:r>
              <a:rPr lang="en-US" altLang="zh-CN" sz="1900" dirty="0">
                <a:solidFill>
                  <a:schemeClr val="tx1">
                    <a:lumMod val="85000"/>
                    <a:lumOff val="15000"/>
                  </a:schemeClr>
                </a:solidFill>
                <a:cs typeface="+mn-ea"/>
                <a:sym typeface="Times New Roman" panose="02020603050405020304" pitchFamily="18" charset="0"/>
              </a:rPr>
              <a:t>FN</a:t>
            </a:r>
            <a:r>
              <a:rPr lang="zh-CN" altLang="en-US" sz="1900" dirty="0">
                <a:solidFill>
                  <a:schemeClr val="tx1">
                    <a:lumMod val="85000"/>
                    <a:lumOff val="15000"/>
                  </a:schemeClr>
                </a:solidFill>
                <a:cs typeface="+mn-ea"/>
                <a:sym typeface="Times New Roman" panose="02020603050405020304" pitchFamily="18" charset="0"/>
              </a:rPr>
              <a:t>，假阴性（</a:t>
            </a:r>
            <a:r>
              <a:rPr lang="en-US" altLang="zh-CN" sz="1900" dirty="0">
                <a:solidFill>
                  <a:schemeClr val="tx1">
                    <a:lumMod val="85000"/>
                    <a:lumOff val="15000"/>
                  </a:schemeClr>
                </a:solidFill>
                <a:cs typeface="+mn-ea"/>
                <a:sym typeface="Times New Roman" panose="02020603050405020304" pitchFamily="18" charset="0"/>
              </a:rPr>
              <a:t>False negative rate, FNR</a:t>
            </a:r>
            <a:r>
              <a:rPr lang="zh-CN" altLang="en-US" sz="1900" dirty="0">
                <a:solidFill>
                  <a:schemeClr val="tx1">
                    <a:lumMod val="85000"/>
                    <a:lumOff val="15000"/>
                  </a:schemeClr>
                </a:solidFill>
                <a:cs typeface="+mn-ea"/>
                <a:sym typeface="Times New Roman" panose="02020603050405020304" pitchFamily="18" charset="0"/>
              </a:rPr>
              <a:t>）漏报率（与查全率此消彼长）</a:t>
            </a:r>
          </a:p>
          <a:p>
            <a:pPr lvl="2">
              <a:lnSpc>
                <a:spcPct val="110000"/>
              </a:lnSpc>
              <a:spcBef>
                <a:spcPts val="600"/>
              </a:spcBef>
              <a:buClr>
                <a:srgbClr val="FF6600"/>
              </a:buClr>
            </a:pPr>
            <a:r>
              <a:rPr lang="en-US" altLang="zh-CN" sz="1900" dirty="0">
                <a:sym typeface="Times New Roman" panose="02020603050405020304" pitchFamily="18" charset="0"/>
              </a:rPr>
              <a:t>FNR = FN/(TP + FN)  </a:t>
            </a:r>
          </a:p>
        </p:txBody>
      </p:sp>
      <p:sp>
        <p:nvSpPr>
          <p:cNvPr id="9" name="Rectangle 2">
            <a:extLst>
              <a:ext uri="{FF2B5EF4-FFF2-40B4-BE49-F238E27FC236}">
                <a16:creationId xmlns:a16="http://schemas.microsoft.com/office/drawing/2014/main" id="{1EDE929D-2F7B-4765-B2A1-46FF5A160EAB}"/>
              </a:ext>
            </a:extLst>
          </p:cNvPr>
          <p:cNvSpPr txBox="1">
            <a:spLocks noChangeArrowheads="1"/>
          </p:cNvSpPr>
          <p:nvPr/>
        </p:nvSpPr>
        <p:spPr>
          <a:xfrm>
            <a:off x="755576" y="108000"/>
            <a:ext cx="73914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00000"/>
              </a:lnSpc>
              <a:spcAft>
                <a:spcPts val="0"/>
              </a:spcAft>
            </a:pPr>
            <a:r>
              <a:rPr kumimoji="0"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1.2 </a:t>
            </a:r>
            <a:r>
              <a:rPr kumimoji="0"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其它度量</a:t>
            </a:r>
            <a:endParaRPr kumimoji="0"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0" name="Group 4">
            <a:extLst>
              <a:ext uri="{FF2B5EF4-FFF2-40B4-BE49-F238E27FC236}">
                <a16:creationId xmlns:a16="http://schemas.microsoft.com/office/drawing/2014/main" id="{E33DA830-C1D0-4E59-8192-4A4C1FA4B4DC}"/>
              </a:ext>
            </a:extLst>
          </p:cNvPr>
          <p:cNvGraphicFramePr>
            <a:graphicFrameLocks noGrp="1"/>
          </p:cNvGraphicFramePr>
          <p:nvPr>
            <p:extLst>
              <p:ext uri="{D42A27DB-BD31-4B8C-83A1-F6EECF244321}">
                <p14:modId xmlns:p14="http://schemas.microsoft.com/office/powerpoint/2010/main" val="3821266982"/>
              </p:ext>
            </p:extLst>
          </p:nvPr>
        </p:nvGraphicFramePr>
        <p:xfrm>
          <a:off x="2602360" y="874812"/>
          <a:ext cx="5544616" cy="2194146"/>
        </p:xfrm>
        <a:graphic>
          <a:graphicData uri="http://schemas.openxmlformats.org/drawingml/2006/table">
            <a:tbl>
              <a:tblPr/>
              <a:tblGrid>
                <a:gridCol w="1386154">
                  <a:extLst>
                    <a:ext uri="{9D8B030D-6E8A-4147-A177-3AD203B41FA5}">
                      <a16:colId xmlns:a16="http://schemas.microsoft.com/office/drawing/2014/main" val="1188777091"/>
                    </a:ext>
                  </a:extLst>
                </a:gridCol>
                <a:gridCol w="1386154">
                  <a:extLst>
                    <a:ext uri="{9D8B030D-6E8A-4147-A177-3AD203B41FA5}">
                      <a16:colId xmlns:a16="http://schemas.microsoft.com/office/drawing/2014/main" val="2327735614"/>
                    </a:ext>
                  </a:extLst>
                </a:gridCol>
                <a:gridCol w="1386154">
                  <a:extLst>
                    <a:ext uri="{9D8B030D-6E8A-4147-A177-3AD203B41FA5}">
                      <a16:colId xmlns:a16="http://schemas.microsoft.com/office/drawing/2014/main" val="4127642479"/>
                    </a:ext>
                  </a:extLst>
                </a:gridCol>
                <a:gridCol w="1386154">
                  <a:extLst>
                    <a:ext uri="{9D8B030D-6E8A-4147-A177-3AD203B41FA5}">
                      <a16:colId xmlns:a16="http://schemas.microsoft.com/office/drawing/2014/main" val="4006260876"/>
                    </a:ext>
                  </a:extLst>
                </a:gridCol>
              </a:tblGrid>
              <a:tr h="401732">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8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5194" marR="65194" marT="32600" marB="3260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PREDICTED CLASS</a:t>
                      </a:r>
                    </a:p>
                  </a:txBody>
                  <a:tcPr marL="80010" marR="80010" marT="40005" marB="400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7557583"/>
                  </a:ext>
                </a:extLst>
              </a:tr>
              <a:tr h="512222">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ACTUAL</a:t>
                      </a:r>
                      <a:b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CLASS</a:t>
                      </a:r>
                    </a:p>
                  </a:txBody>
                  <a:tcPr marL="80010" marR="80010" marT="40005" marB="400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00B0F0"/>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313868363"/>
                  </a:ext>
                </a:extLst>
              </a:tr>
              <a:tr h="6400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b</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72189781"/>
                  </a:ext>
                </a:extLst>
              </a:tr>
              <a:tr h="6400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b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d</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607764171"/>
                  </a:ext>
                </a:extLst>
              </a:tr>
            </a:tbl>
          </a:graphicData>
        </a:graphic>
      </p:graphicFrame>
    </p:spTree>
  </p:cSld>
  <p:clrMapOvr>
    <a:masterClrMapping/>
  </p:clrMapOvr>
  <p:transition spd="med">
    <p:split orient="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635133" y="2153876"/>
            <a:ext cx="2635655" cy="2795958"/>
          </a:xfrm>
          <a:prstGeom prst="rect">
            <a:avLst/>
          </a:prstGeom>
        </p:spPr>
        <p:txBody>
          <a:bodyPr wrap="square" anchor="ctr">
            <a:spAutoFit/>
          </a:bodyPr>
          <a:lstStyle/>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LGBM</a:t>
            </a:r>
          </a:p>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XGBoost</a:t>
            </a:r>
          </a:p>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MLP</a:t>
            </a:r>
          </a:p>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GBDT</a:t>
            </a:r>
          </a:p>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RandomForest</a:t>
            </a:r>
            <a:endParaRPr kumimoji="0" lang="en-US" altLang="zh-CN"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8" name="直接连接符 7">
            <a:extLst>
              <a:ext uri="{FF2B5EF4-FFF2-40B4-BE49-F238E27FC236}">
                <a16:creationId xmlns:a16="http://schemas.microsoft.com/office/drawing/2014/main" id="{9D06FBF3-DE98-4BAB-83B8-D21DDC897912}"/>
              </a:ext>
            </a:extLst>
          </p:cNvPr>
          <p:cNvCxnSpPr>
            <a:cxnSpLocks/>
            <a:stCxn id="9"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897E6F9-CC55-4F99-889D-28A73EDABEDC}"/>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模型训练</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10" name="矩形 9">
            <a:extLst>
              <a:ext uri="{FF2B5EF4-FFF2-40B4-BE49-F238E27FC236}">
                <a16:creationId xmlns:a16="http://schemas.microsoft.com/office/drawing/2014/main" id="{1BE5780D-BDFC-4BB2-B9CB-07961728DCDE}"/>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05</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圆角 10">
            <a:extLst>
              <a:ext uri="{FF2B5EF4-FFF2-40B4-BE49-F238E27FC236}">
                <a16:creationId xmlns:a16="http://schemas.microsoft.com/office/drawing/2014/main" id="{4B443863-E5B0-48B5-8DBF-B2C427120DDE}"/>
              </a:ext>
            </a:extLst>
          </p:cNvPr>
          <p:cNvSpPr/>
          <p:nvPr/>
        </p:nvSpPr>
        <p:spPr>
          <a:xfrm>
            <a:off x="1187624" y="1656130"/>
            <a:ext cx="1512168" cy="476726"/>
          </a:xfrm>
          <a:prstGeom prst="roundRect">
            <a:avLst/>
          </a:prstGeom>
          <a:solidFill>
            <a:srgbClr val="13548C"/>
          </a:solidFill>
          <a:ln>
            <a:solidFill>
              <a:srgbClr val="13548C"/>
            </a:solidFill>
          </a:ln>
        </p:spPr>
        <p:txBody>
          <a:bodyPr wrap="square">
            <a:spAutoFit/>
          </a:bodyPr>
          <a:lstStyle/>
          <a:p>
            <a:pPr algn="ctr" eaLnBrk="1" fontAlgn="auto" hangingPunct="1">
              <a:spcBef>
                <a:spcPts val="0"/>
              </a:spcBef>
              <a:spcAft>
                <a:spcPts val="0"/>
              </a:spcAft>
            </a:pPr>
            <a:r>
              <a:rPr kumimoji="0" lang="zh-CN" altLang="en-US" sz="22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基模型</a:t>
            </a:r>
            <a:endParaRPr kumimoji="0" lang="zh-CN" altLang="en-US" sz="2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圆角 11">
            <a:extLst>
              <a:ext uri="{FF2B5EF4-FFF2-40B4-BE49-F238E27FC236}">
                <a16:creationId xmlns:a16="http://schemas.microsoft.com/office/drawing/2014/main" id="{2F7950A9-0D9D-4AFF-A22C-D4084D22E2F6}"/>
              </a:ext>
            </a:extLst>
          </p:cNvPr>
          <p:cNvSpPr/>
          <p:nvPr/>
        </p:nvSpPr>
        <p:spPr>
          <a:xfrm>
            <a:off x="5204611" y="1656130"/>
            <a:ext cx="1512168" cy="476726"/>
          </a:xfrm>
          <a:prstGeom prst="roundRect">
            <a:avLst/>
          </a:prstGeom>
          <a:solidFill>
            <a:srgbClr val="13548C"/>
          </a:solidFill>
          <a:ln>
            <a:solidFill>
              <a:srgbClr val="13548C"/>
            </a:solidFill>
          </a:ln>
        </p:spPr>
        <p:txBody>
          <a:bodyPr wrap="square">
            <a:spAutoFit/>
          </a:bodyPr>
          <a:lstStyle/>
          <a:p>
            <a:pPr algn="ctr" eaLnBrk="1" fontAlgn="auto" hangingPunct="1">
              <a:spcBef>
                <a:spcPts val="0"/>
              </a:spcBef>
              <a:spcAft>
                <a:spcPts val="0"/>
              </a:spcAft>
            </a:pPr>
            <a:r>
              <a:rPr kumimoji="0" lang="zh-CN" altLang="en-US" sz="22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集成学习</a:t>
            </a:r>
            <a:endParaRPr kumimoji="0" lang="zh-CN" altLang="en-US" sz="2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矩形 17">
            <a:extLst>
              <a:ext uri="{FF2B5EF4-FFF2-40B4-BE49-F238E27FC236}">
                <a16:creationId xmlns:a16="http://schemas.microsoft.com/office/drawing/2014/main" id="{FE0075F3-6255-4F01-A3AF-7B899672A5A7}"/>
              </a:ext>
            </a:extLst>
          </p:cNvPr>
          <p:cNvSpPr/>
          <p:nvPr/>
        </p:nvSpPr>
        <p:spPr>
          <a:xfrm>
            <a:off x="5652120" y="2132856"/>
            <a:ext cx="2635655" cy="579967"/>
          </a:xfrm>
          <a:prstGeom prst="rect">
            <a:avLst/>
          </a:prstGeom>
        </p:spPr>
        <p:txBody>
          <a:bodyPr wrap="square" anchor="ctr">
            <a:spAutoFit/>
          </a:bodyPr>
          <a:lstStyle/>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GBM</a:t>
            </a:r>
          </a:p>
        </p:txBody>
      </p:sp>
    </p:spTree>
    <p:extLst>
      <p:ext uri="{BB962C8B-B14F-4D97-AF65-F5344CB8AC3E}">
        <p14:creationId xmlns:p14="http://schemas.microsoft.com/office/powerpoint/2010/main" val="2523899031"/>
      </p:ext>
    </p:extLst>
  </p:cSld>
  <p:clrMapOvr>
    <a:masterClrMapping/>
  </p:clrMapOvr>
  <p:transition spd="med">
    <p:split orient="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7643633" y="3543403"/>
            <a:ext cx="646331" cy="1200329"/>
          </a:xfrm>
          <a:prstGeom prst="rect">
            <a:avLst/>
          </a:prstGeom>
        </p:spPr>
        <p:txBody>
          <a:bodyPr wrap="none">
            <a:spAutoFit/>
          </a:bodyPr>
          <a:lstStyle/>
          <a:p>
            <a:pPr eaLnBrk="1" fontAlgn="auto" hangingPunct="1">
              <a:spcBef>
                <a:spcPts val="0"/>
              </a:spcBef>
              <a:spcAft>
                <a:spcPts val="0"/>
              </a:spcAft>
            </a:pPr>
            <a:r>
              <a:rPr kumimoji="0" lang="en-US" altLang="zh-CN" sz="7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endParaRPr kumimoji="0" lang="zh-CN" altLang="en-US" sz="7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902376" y="1765346"/>
            <a:ext cx="646331" cy="1200329"/>
          </a:xfrm>
          <a:prstGeom prst="rect">
            <a:avLst/>
          </a:prstGeom>
        </p:spPr>
        <p:txBody>
          <a:bodyPr wrap="none">
            <a:spAutoFit/>
          </a:bodyPr>
          <a:lstStyle/>
          <a:p>
            <a:pPr eaLnBrk="1" fontAlgn="auto" hangingPunct="1">
              <a:spcBef>
                <a:spcPts val="0"/>
              </a:spcBef>
              <a:spcAft>
                <a:spcPts val="0"/>
              </a:spcAft>
            </a:pPr>
            <a:r>
              <a:rPr kumimoji="0" lang="en-US" altLang="zh-CN" sz="7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endParaRPr kumimoji="0"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4" name="表格 3">
            <a:extLst>
              <a:ext uri="{FF2B5EF4-FFF2-40B4-BE49-F238E27FC236}">
                <a16:creationId xmlns:a16="http://schemas.microsoft.com/office/drawing/2014/main" id="{A16998C2-0CFE-413B-8E06-544CE4CB6540}"/>
              </a:ext>
            </a:extLst>
          </p:cNvPr>
          <p:cNvGraphicFramePr>
            <a:graphicFrameLocks noGrp="1"/>
          </p:cNvGraphicFramePr>
          <p:nvPr>
            <p:extLst>
              <p:ext uri="{D42A27DB-BD31-4B8C-83A1-F6EECF244321}">
                <p14:modId xmlns:p14="http://schemas.microsoft.com/office/powerpoint/2010/main" val="244883512"/>
              </p:ext>
            </p:extLst>
          </p:nvPr>
        </p:nvGraphicFramePr>
        <p:xfrm>
          <a:off x="1548707" y="2365510"/>
          <a:ext cx="6096000" cy="120033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360601783"/>
                    </a:ext>
                  </a:extLst>
                </a:gridCol>
                <a:gridCol w="1524000">
                  <a:extLst>
                    <a:ext uri="{9D8B030D-6E8A-4147-A177-3AD203B41FA5}">
                      <a16:colId xmlns:a16="http://schemas.microsoft.com/office/drawing/2014/main" val="1107473814"/>
                    </a:ext>
                  </a:extLst>
                </a:gridCol>
                <a:gridCol w="1524000">
                  <a:extLst>
                    <a:ext uri="{9D8B030D-6E8A-4147-A177-3AD203B41FA5}">
                      <a16:colId xmlns:a16="http://schemas.microsoft.com/office/drawing/2014/main" val="1331757206"/>
                    </a:ext>
                  </a:extLst>
                </a:gridCol>
                <a:gridCol w="1524000">
                  <a:extLst>
                    <a:ext uri="{9D8B030D-6E8A-4147-A177-3AD203B41FA5}">
                      <a16:colId xmlns:a16="http://schemas.microsoft.com/office/drawing/2014/main" val="3141302654"/>
                    </a:ext>
                  </a:extLst>
                </a:gridCol>
              </a:tblGrid>
              <a:tr h="600165">
                <a:tc>
                  <a:txBody>
                    <a:bodyPr/>
                    <a:lstStyle/>
                    <a:p>
                      <a:pPr algn="ct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train</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test</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final</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2581878334"/>
                  </a:ext>
                </a:extLst>
              </a:tr>
              <a:tr h="600165">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AUC</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0.7112</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0.6731</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0.6775</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76222522"/>
                  </a:ext>
                </a:extLst>
              </a:tr>
            </a:tbl>
          </a:graphicData>
        </a:graphic>
      </p:graphicFrame>
      <p:cxnSp>
        <p:nvCxnSpPr>
          <p:cNvPr id="10" name="直接连接符 9">
            <a:extLst>
              <a:ext uri="{FF2B5EF4-FFF2-40B4-BE49-F238E27FC236}">
                <a16:creationId xmlns:a16="http://schemas.microsoft.com/office/drawing/2014/main" id="{47BEC631-EDB9-48AA-8EC4-553880319DCF}"/>
              </a:ext>
            </a:extLst>
          </p:cNvPr>
          <p:cNvCxnSpPr>
            <a:cxnSpLocks/>
            <a:stCxn id="11"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A0C9123-704C-405B-B6EF-8AA2A1BB5AF9}"/>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模型结果</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12" name="矩形 11">
            <a:extLst>
              <a:ext uri="{FF2B5EF4-FFF2-40B4-BE49-F238E27FC236}">
                <a16:creationId xmlns:a16="http://schemas.microsoft.com/office/drawing/2014/main" id="{63B3767B-8B25-491C-BD62-75556F23B476}"/>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06</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683015324"/>
      </p:ext>
    </p:extLst>
  </p:cSld>
  <p:clrMapOvr>
    <a:masterClrMapping/>
  </p:clrMapOvr>
  <p:transition spd="med">
    <p:split orient="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701C6D-849A-40C7-B487-DE8F98625E1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193493" y="962308"/>
            <a:ext cx="6757014" cy="5765985"/>
          </a:xfrm>
          <a:prstGeom prst="rect">
            <a:avLst/>
          </a:prstGeom>
        </p:spPr>
      </p:pic>
      <p:cxnSp>
        <p:nvCxnSpPr>
          <p:cNvPr id="8" name="直接连接符 7">
            <a:extLst>
              <a:ext uri="{FF2B5EF4-FFF2-40B4-BE49-F238E27FC236}">
                <a16:creationId xmlns:a16="http://schemas.microsoft.com/office/drawing/2014/main" id="{2449185B-E6A9-469A-9E4C-DC66A9C798BB}"/>
              </a:ext>
            </a:extLst>
          </p:cNvPr>
          <p:cNvCxnSpPr>
            <a:cxnSpLocks/>
            <a:stCxn id="9"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AE12863-B7D3-44C4-BE5B-FA4F9A2AE962}"/>
              </a:ext>
            </a:extLst>
          </p:cNvPr>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rPr>
              <a:t>模型结果</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a:sym typeface="Times New Roman" panose="02020603050405020304" pitchFamily="18" charset="0"/>
            </a:endParaRPr>
          </a:p>
        </p:txBody>
      </p:sp>
      <p:sp>
        <p:nvSpPr>
          <p:cNvPr id="10" name="矩形 9">
            <a:extLst>
              <a:ext uri="{FF2B5EF4-FFF2-40B4-BE49-F238E27FC236}">
                <a16:creationId xmlns:a16="http://schemas.microsoft.com/office/drawing/2014/main" id="{EF8367CD-519E-476A-8F3C-8950F02DFDCD}"/>
              </a:ext>
            </a:extLst>
          </p:cNvPr>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06</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矩形 1">
            <a:extLst>
              <a:ext uri="{FF2B5EF4-FFF2-40B4-BE49-F238E27FC236}">
                <a16:creationId xmlns:a16="http://schemas.microsoft.com/office/drawing/2014/main" id="{E0CA2776-C64B-4A21-A0A4-E10BA0371FFD}"/>
              </a:ext>
            </a:extLst>
          </p:cNvPr>
          <p:cNvSpPr/>
          <p:nvPr/>
        </p:nvSpPr>
        <p:spPr>
          <a:xfrm>
            <a:off x="1193493" y="6309320"/>
            <a:ext cx="6834891" cy="418971"/>
          </a:xfrm>
          <a:prstGeom prst="rect">
            <a:avLst/>
          </a:prstGeom>
          <a:solidFill>
            <a:srgbClr val="FF66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5347649"/>
      </p:ext>
    </p:extLst>
  </p:cSld>
  <p:clrMapOvr>
    <a:masterClrMapping/>
  </p:clrMapOvr>
  <p:transition spd="med">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TPR</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是指</a:t>
            </a:r>
          </a:p>
        </p:txBody>
      </p:sp>
      <p:sp>
        <p:nvSpPr>
          <p:cNvPr id="10" name="TextBox 9"/>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真阳性</a:t>
            </a:r>
          </a:p>
        </p:txBody>
      </p:sp>
      <p:sp>
        <p:nvSpPr>
          <p:cNvPr id="11" name="TextBox 10"/>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灵敏度</a:t>
            </a:r>
          </a:p>
        </p:txBody>
      </p:sp>
      <p:sp>
        <p:nvSpPr>
          <p:cNvPr id="12" name="TextBox 11"/>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漏报率</a:t>
            </a:r>
          </a:p>
        </p:txBody>
      </p:sp>
      <p:sp>
        <p:nvSpPr>
          <p:cNvPr id="13" name="TextBox 12"/>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查全率（</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recall</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14" name="矩形 13"/>
          <p:cNvSpPr>
            <a:spLocks noChangeAspect="1"/>
          </p:cNvSpPr>
          <p:nvPr>
            <p:custDataLst>
              <p:tags r:id="rId7"/>
            </p:custDataLst>
          </p:nvPr>
        </p:nvSpPr>
        <p:spPr bwMode="auto">
          <a:xfrm>
            <a:off x="1114425" y="2850356"/>
            <a:ext cx="514350" cy="514350"/>
          </a:xfrm>
          <a:prstGeom prst="rect">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a:spLocks noChangeAspect="1"/>
          </p:cNvSpPr>
          <p:nvPr>
            <p:custDataLst>
              <p:tags r:id="rId8"/>
            </p:custDataLst>
          </p:nvPr>
        </p:nvSpPr>
        <p:spPr bwMode="auto">
          <a:xfrm>
            <a:off x="1114425" y="3707606"/>
            <a:ext cx="514350" cy="514350"/>
          </a:xfrm>
          <a:prstGeom prst="rect">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矩形 15"/>
          <p:cNvSpPr>
            <a:spLocks noChangeAspect="1"/>
          </p:cNvSpPr>
          <p:nvPr>
            <p:custDataLst>
              <p:tags r:id="rId9"/>
            </p:custDataLst>
          </p:nvPr>
        </p:nvSpPr>
        <p:spPr bwMode="auto">
          <a:xfrm>
            <a:off x="1114425" y="4564856"/>
            <a:ext cx="514350" cy="514350"/>
          </a:xfrm>
          <a:prstGeom prst="rect">
            <a:avLst/>
          </a:prstGeom>
          <a:solidFill>
            <a:srgbClr val="808080"/>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矩形 16"/>
          <p:cNvSpPr>
            <a:spLocks noChangeAspect="1"/>
          </p:cNvSpPr>
          <p:nvPr>
            <p:custDataLst>
              <p:tags r:id="rId10"/>
            </p:custDataLst>
          </p:nvPr>
        </p:nvSpPr>
        <p:spPr bwMode="auto">
          <a:xfrm>
            <a:off x="1114425" y="5422106"/>
            <a:ext cx="514350" cy="514350"/>
          </a:xfrm>
          <a:prstGeom prst="rect">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4" name="Group 4">
            <a:extLst>
              <a:ext uri="{FF2B5EF4-FFF2-40B4-BE49-F238E27FC236}">
                <a16:creationId xmlns:a16="http://schemas.microsoft.com/office/drawing/2014/main" id="{7C187A54-62F0-4652-B779-B3F5DB2A72BE}"/>
              </a:ext>
            </a:extLst>
          </p:cNvPr>
          <p:cNvGraphicFramePr>
            <a:graphicFrameLocks noGrp="1"/>
          </p:cNvGraphicFramePr>
          <p:nvPr>
            <p:extLst>
              <p:ext uri="{D42A27DB-BD31-4B8C-83A1-F6EECF244321}">
                <p14:modId xmlns:p14="http://schemas.microsoft.com/office/powerpoint/2010/main" val="3725844515"/>
              </p:ext>
            </p:extLst>
          </p:nvPr>
        </p:nvGraphicFramePr>
        <p:xfrm>
          <a:off x="3203848" y="980728"/>
          <a:ext cx="5544616" cy="2194146"/>
        </p:xfrm>
        <a:graphic>
          <a:graphicData uri="http://schemas.openxmlformats.org/drawingml/2006/table">
            <a:tbl>
              <a:tblPr/>
              <a:tblGrid>
                <a:gridCol w="1386154">
                  <a:extLst>
                    <a:ext uri="{9D8B030D-6E8A-4147-A177-3AD203B41FA5}">
                      <a16:colId xmlns:a16="http://schemas.microsoft.com/office/drawing/2014/main" val="1188777091"/>
                    </a:ext>
                  </a:extLst>
                </a:gridCol>
                <a:gridCol w="1386154">
                  <a:extLst>
                    <a:ext uri="{9D8B030D-6E8A-4147-A177-3AD203B41FA5}">
                      <a16:colId xmlns:a16="http://schemas.microsoft.com/office/drawing/2014/main" val="2327735614"/>
                    </a:ext>
                  </a:extLst>
                </a:gridCol>
                <a:gridCol w="1386154">
                  <a:extLst>
                    <a:ext uri="{9D8B030D-6E8A-4147-A177-3AD203B41FA5}">
                      <a16:colId xmlns:a16="http://schemas.microsoft.com/office/drawing/2014/main" val="4127642479"/>
                    </a:ext>
                  </a:extLst>
                </a:gridCol>
                <a:gridCol w="1386154">
                  <a:extLst>
                    <a:ext uri="{9D8B030D-6E8A-4147-A177-3AD203B41FA5}">
                      <a16:colId xmlns:a16="http://schemas.microsoft.com/office/drawing/2014/main" val="4006260876"/>
                    </a:ext>
                  </a:extLst>
                </a:gridCol>
              </a:tblGrid>
              <a:tr h="401732">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8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5194" marR="65194" marT="32600" marB="3260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PREDICTED CLASS</a:t>
                      </a:r>
                    </a:p>
                  </a:txBody>
                  <a:tcPr marL="80010" marR="80010" marT="40005" marB="400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7557583"/>
                  </a:ext>
                </a:extLst>
              </a:tr>
              <a:tr h="512222">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ACTUAL</a:t>
                      </a:r>
                      <a:b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CLASS</a:t>
                      </a:r>
                    </a:p>
                  </a:txBody>
                  <a:tcPr marL="80010" marR="80010" marT="40005" marB="400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00B0F0"/>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313868363"/>
                  </a:ext>
                </a:extLst>
              </a:tr>
              <a:tr h="6400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b</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72189781"/>
                  </a:ext>
                </a:extLst>
              </a:tr>
              <a:tr h="6400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b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d</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607764171"/>
                  </a:ext>
                </a:extLst>
              </a:tr>
            </a:tbl>
          </a:graphicData>
        </a:graphic>
      </p:graphicFrame>
      <p:sp>
        <p:nvSpPr>
          <p:cNvPr id="26" name="圆角矩形 14">
            <a:extLst>
              <a:ext uri="{FF2B5EF4-FFF2-40B4-BE49-F238E27FC236}">
                <a16:creationId xmlns:a16="http://schemas.microsoft.com/office/drawing/2014/main" id="{F437C1B8-854E-43A6-93B3-BB782197EF1E}"/>
              </a:ext>
            </a:extLst>
          </p:cNvPr>
          <p:cNvSpPr/>
          <p:nvPr>
            <p:custDataLst>
              <p:tags r:id="rId11"/>
            </p:custDataLst>
          </p:nvPr>
        </p:nvSpPr>
        <p:spPr bwMode="auto">
          <a:xfrm>
            <a:off x="6172200" y="6093296"/>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3" name="组合 22"/>
          <p:cNvGrpSpPr/>
          <p:nvPr>
            <p:custDataLst>
              <p:tags r:id="rId12"/>
            </p:custDataLst>
          </p:nvPr>
        </p:nvGrpSpPr>
        <p:grpSpPr>
          <a:xfrm>
            <a:off x="0" y="0"/>
            <a:ext cx="9144000" cy="635000"/>
            <a:chOff x="0" y="0"/>
            <a:chExt cx="9144000" cy="635000"/>
          </a:xfrm>
        </p:grpSpPr>
        <p:sp>
          <p:nvSpPr>
            <p:cNvPr id="19"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22"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8" name="图片 7"/>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24473908"/>
      </p:ext>
    </p:extLst>
  </p:cSld>
  <p:clrMapOvr>
    <a:masterClrMapping/>
  </p:clrMapOvr>
  <p:transition spd="med">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TNR</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是指</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真阴性</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灵敏度</a:t>
            </a:r>
          </a:p>
        </p:txBody>
      </p:sp>
      <p:sp>
        <p:nvSpPr>
          <p:cNvPr id="9" name="TextBox 8"/>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特指度</a:t>
            </a:r>
          </a:p>
        </p:txBody>
      </p:sp>
      <p:sp>
        <p:nvSpPr>
          <p:cNvPr id="10" name="TextBox 9"/>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查全率（</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recall</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11" name="矩形 10"/>
          <p:cNvSpPr>
            <a:spLocks noChangeAspect="1"/>
          </p:cNvSpPr>
          <p:nvPr>
            <p:custDataLst>
              <p:tags r:id="rId7"/>
            </p:custDataLst>
          </p:nvPr>
        </p:nvSpPr>
        <p:spPr bwMode="auto">
          <a:xfrm>
            <a:off x="1114425" y="2803823"/>
            <a:ext cx="514350" cy="514350"/>
          </a:xfrm>
          <a:prstGeom prst="rect">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8"/>
            </p:custDataLst>
          </p:nvPr>
        </p:nvSpPr>
        <p:spPr bwMode="auto">
          <a:xfrm>
            <a:off x="1114425" y="3707606"/>
            <a:ext cx="514350" cy="514350"/>
          </a:xfrm>
          <a:prstGeom prst="rect">
            <a:avLst/>
          </a:prstGeom>
          <a:solidFill>
            <a:srgbClr val="808080"/>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9"/>
            </p:custDataLst>
          </p:nvPr>
        </p:nvSpPr>
        <p:spPr bwMode="auto">
          <a:xfrm>
            <a:off x="1114425" y="4518323"/>
            <a:ext cx="514350" cy="514350"/>
          </a:xfrm>
          <a:prstGeom prst="rect">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a:spLocks noChangeAspect="1"/>
          </p:cNvSpPr>
          <p:nvPr>
            <p:custDataLst>
              <p:tags r:id="rId10"/>
            </p:custDataLst>
          </p:nvPr>
        </p:nvSpPr>
        <p:spPr bwMode="auto">
          <a:xfrm>
            <a:off x="1114425" y="5422106"/>
            <a:ext cx="514350" cy="514350"/>
          </a:xfrm>
          <a:prstGeom prst="rect">
            <a:avLst/>
          </a:prstGeom>
          <a:solidFill>
            <a:srgbClr val="808080"/>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3" name="Group 4">
            <a:extLst>
              <a:ext uri="{FF2B5EF4-FFF2-40B4-BE49-F238E27FC236}">
                <a16:creationId xmlns:a16="http://schemas.microsoft.com/office/drawing/2014/main" id="{9F96B6A4-C36A-4BE5-9668-D49B66ACBBEE}"/>
              </a:ext>
            </a:extLst>
          </p:cNvPr>
          <p:cNvGraphicFramePr>
            <a:graphicFrameLocks noGrp="1"/>
          </p:cNvGraphicFramePr>
          <p:nvPr>
            <p:extLst>
              <p:ext uri="{D42A27DB-BD31-4B8C-83A1-F6EECF244321}">
                <p14:modId xmlns:p14="http://schemas.microsoft.com/office/powerpoint/2010/main" val="3732510889"/>
              </p:ext>
            </p:extLst>
          </p:nvPr>
        </p:nvGraphicFramePr>
        <p:xfrm>
          <a:off x="3203848" y="980728"/>
          <a:ext cx="5544616" cy="2194146"/>
        </p:xfrm>
        <a:graphic>
          <a:graphicData uri="http://schemas.openxmlformats.org/drawingml/2006/table">
            <a:tbl>
              <a:tblPr/>
              <a:tblGrid>
                <a:gridCol w="1386154">
                  <a:extLst>
                    <a:ext uri="{9D8B030D-6E8A-4147-A177-3AD203B41FA5}">
                      <a16:colId xmlns:a16="http://schemas.microsoft.com/office/drawing/2014/main" val="1188777091"/>
                    </a:ext>
                  </a:extLst>
                </a:gridCol>
                <a:gridCol w="1386154">
                  <a:extLst>
                    <a:ext uri="{9D8B030D-6E8A-4147-A177-3AD203B41FA5}">
                      <a16:colId xmlns:a16="http://schemas.microsoft.com/office/drawing/2014/main" val="2327735614"/>
                    </a:ext>
                  </a:extLst>
                </a:gridCol>
                <a:gridCol w="1386154">
                  <a:extLst>
                    <a:ext uri="{9D8B030D-6E8A-4147-A177-3AD203B41FA5}">
                      <a16:colId xmlns:a16="http://schemas.microsoft.com/office/drawing/2014/main" val="4127642479"/>
                    </a:ext>
                  </a:extLst>
                </a:gridCol>
                <a:gridCol w="1386154">
                  <a:extLst>
                    <a:ext uri="{9D8B030D-6E8A-4147-A177-3AD203B41FA5}">
                      <a16:colId xmlns:a16="http://schemas.microsoft.com/office/drawing/2014/main" val="4006260876"/>
                    </a:ext>
                  </a:extLst>
                </a:gridCol>
              </a:tblGrid>
              <a:tr h="401732">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8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5194" marR="65194" marT="32600" marB="3260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PREDICTED CLASS</a:t>
                      </a:r>
                    </a:p>
                  </a:txBody>
                  <a:tcPr marL="80010" marR="80010" marT="40005" marB="400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7557583"/>
                  </a:ext>
                </a:extLst>
              </a:tr>
              <a:tr h="512222">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ACTUAL</a:t>
                      </a:r>
                      <a:b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CLASS</a:t>
                      </a:r>
                    </a:p>
                  </a:txBody>
                  <a:tcPr marL="80010" marR="80010" marT="40005" marB="400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00B0F0"/>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313868363"/>
                  </a:ext>
                </a:extLst>
              </a:tr>
              <a:tr h="6400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b</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72189781"/>
                  </a:ext>
                </a:extLst>
              </a:tr>
              <a:tr h="6400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b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d</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607764171"/>
                  </a:ext>
                </a:extLst>
              </a:tr>
            </a:tbl>
          </a:graphicData>
        </a:graphic>
      </p:graphicFrame>
      <p:sp>
        <p:nvSpPr>
          <p:cNvPr id="24" name="圆角矩形 14">
            <a:extLst>
              <a:ext uri="{FF2B5EF4-FFF2-40B4-BE49-F238E27FC236}">
                <a16:creationId xmlns:a16="http://schemas.microsoft.com/office/drawing/2014/main" id="{25B16034-6805-4527-AF14-4BCA92A54259}"/>
              </a:ext>
            </a:extLst>
          </p:cNvPr>
          <p:cNvSpPr/>
          <p:nvPr>
            <p:custDataLst>
              <p:tags r:id="rId11"/>
            </p:custDataLst>
          </p:nvPr>
        </p:nvSpPr>
        <p:spPr bwMode="auto">
          <a:xfrm>
            <a:off x="6172200" y="6093296"/>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38701336"/>
      </p:ext>
    </p:extLst>
  </p:cSld>
  <p:clrMapOvr>
    <a:masterClrMapping/>
  </p:clrMapOvr>
  <p:transition spd="med">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FPR</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是指 </a:t>
            </a:r>
          </a:p>
        </p:txBody>
      </p:sp>
      <p:sp>
        <p:nvSpPr>
          <p:cNvPr id="10" name="TextBox 9"/>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假阴性</a:t>
            </a:r>
          </a:p>
        </p:txBody>
      </p:sp>
      <p:sp>
        <p:nvSpPr>
          <p:cNvPr id="11" name="TextBox 10"/>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假阳性</a:t>
            </a:r>
          </a:p>
        </p:txBody>
      </p:sp>
      <p:sp>
        <p:nvSpPr>
          <p:cNvPr id="12" name="TextBox 11"/>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漏报率</a:t>
            </a:r>
          </a:p>
        </p:txBody>
      </p:sp>
      <p:sp>
        <p:nvSpPr>
          <p:cNvPr id="13" name="TextBox 12"/>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误报率</a:t>
            </a:r>
          </a:p>
        </p:txBody>
      </p:sp>
      <p:sp>
        <p:nvSpPr>
          <p:cNvPr id="14" name="矩形 13"/>
          <p:cNvSpPr>
            <a:spLocks noChangeAspect="1"/>
          </p:cNvSpPr>
          <p:nvPr>
            <p:custDataLst>
              <p:tags r:id="rId7"/>
            </p:custDataLst>
          </p:nvPr>
        </p:nvSpPr>
        <p:spPr bwMode="auto">
          <a:xfrm>
            <a:off x="1114425" y="2850356"/>
            <a:ext cx="514350" cy="514350"/>
          </a:xfrm>
          <a:prstGeom prst="rect">
            <a:avLst/>
          </a:prstGeom>
          <a:solidFill>
            <a:srgbClr val="808080"/>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a:spLocks noChangeAspect="1"/>
          </p:cNvSpPr>
          <p:nvPr>
            <p:custDataLst>
              <p:tags r:id="rId8"/>
            </p:custDataLst>
          </p:nvPr>
        </p:nvSpPr>
        <p:spPr bwMode="auto">
          <a:xfrm>
            <a:off x="1114425" y="3707606"/>
            <a:ext cx="514350" cy="514350"/>
          </a:xfrm>
          <a:prstGeom prst="rect">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矩形 15"/>
          <p:cNvSpPr>
            <a:spLocks noChangeAspect="1"/>
          </p:cNvSpPr>
          <p:nvPr>
            <p:custDataLst>
              <p:tags r:id="rId9"/>
            </p:custDataLst>
          </p:nvPr>
        </p:nvSpPr>
        <p:spPr bwMode="auto">
          <a:xfrm>
            <a:off x="1114425" y="4564856"/>
            <a:ext cx="514350" cy="514350"/>
          </a:xfrm>
          <a:prstGeom prst="rect">
            <a:avLst/>
          </a:prstGeom>
          <a:solidFill>
            <a:srgbClr val="808080"/>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矩形 16"/>
          <p:cNvSpPr>
            <a:spLocks noChangeAspect="1"/>
          </p:cNvSpPr>
          <p:nvPr>
            <p:custDataLst>
              <p:tags r:id="rId10"/>
            </p:custDataLst>
          </p:nvPr>
        </p:nvSpPr>
        <p:spPr bwMode="auto">
          <a:xfrm>
            <a:off x="1114425" y="5422106"/>
            <a:ext cx="514350" cy="514350"/>
          </a:xfrm>
          <a:prstGeom prst="rect">
            <a:avLst/>
          </a:prstGeom>
          <a:solidFill>
            <a:srgbClr val="FF9900"/>
          </a:solidFill>
          <a:ln w="254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5" name="Group 4">
            <a:extLst>
              <a:ext uri="{FF2B5EF4-FFF2-40B4-BE49-F238E27FC236}">
                <a16:creationId xmlns:a16="http://schemas.microsoft.com/office/drawing/2014/main" id="{F51BA077-9E0D-4C77-A60D-9F57FD8C71FC}"/>
              </a:ext>
            </a:extLst>
          </p:cNvPr>
          <p:cNvGraphicFramePr>
            <a:graphicFrameLocks noGrp="1"/>
          </p:cNvGraphicFramePr>
          <p:nvPr>
            <p:extLst>
              <p:ext uri="{D42A27DB-BD31-4B8C-83A1-F6EECF244321}">
                <p14:modId xmlns:p14="http://schemas.microsoft.com/office/powerpoint/2010/main" val="3732510889"/>
              </p:ext>
            </p:extLst>
          </p:nvPr>
        </p:nvGraphicFramePr>
        <p:xfrm>
          <a:off x="3203848" y="980728"/>
          <a:ext cx="5544616" cy="2194146"/>
        </p:xfrm>
        <a:graphic>
          <a:graphicData uri="http://schemas.openxmlformats.org/drawingml/2006/table">
            <a:tbl>
              <a:tblPr/>
              <a:tblGrid>
                <a:gridCol w="1386154">
                  <a:extLst>
                    <a:ext uri="{9D8B030D-6E8A-4147-A177-3AD203B41FA5}">
                      <a16:colId xmlns:a16="http://schemas.microsoft.com/office/drawing/2014/main" val="1188777091"/>
                    </a:ext>
                  </a:extLst>
                </a:gridCol>
                <a:gridCol w="1386154">
                  <a:extLst>
                    <a:ext uri="{9D8B030D-6E8A-4147-A177-3AD203B41FA5}">
                      <a16:colId xmlns:a16="http://schemas.microsoft.com/office/drawing/2014/main" val="2327735614"/>
                    </a:ext>
                  </a:extLst>
                </a:gridCol>
                <a:gridCol w="1386154">
                  <a:extLst>
                    <a:ext uri="{9D8B030D-6E8A-4147-A177-3AD203B41FA5}">
                      <a16:colId xmlns:a16="http://schemas.microsoft.com/office/drawing/2014/main" val="4127642479"/>
                    </a:ext>
                  </a:extLst>
                </a:gridCol>
                <a:gridCol w="1386154">
                  <a:extLst>
                    <a:ext uri="{9D8B030D-6E8A-4147-A177-3AD203B41FA5}">
                      <a16:colId xmlns:a16="http://schemas.microsoft.com/office/drawing/2014/main" val="4006260876"/>
                    </a:ext>
                  </a:extLst>
                </a:gridCol>
              </a:tblGrid>
              <a:tr h="401732">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8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5194" marR="65194" marT="32600" marB="3260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PREDICTED CLASS</a:t>
                      </a:r>
                    </a:p>
                  </a:txBody>
                  <a:tcPr marL="80010" marR="80010" marT="40005" marB="400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7557583"/>
                  </a:ext>
                </a:extLst>
              </a:tr>
              <a:tr h="512222">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ACTUAL</a:t>
                      </a:r>
                      <a:b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CLASS</a:t>
                      </a:r>
                    </a:p>
                  </a:txBody>
                  <a:tcPr marL="80010" marR="80010" marT="40005" marB="400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00B0F0"/>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313868363"/>
                  </a:ext>
                </a:extLst>
              </a:tr>
              <a:tr h="6400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Class=Yes</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(TP)</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b</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(FN)</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72189781"/>
                  </a:ext>
                </a:extLst>
              </a:tr>
              <a:tr h="640096">
                <a:tc vMerge="1">
                  <a:txBody>
                    <a:bodyPr/>
                    <a:lstStyle/>
                    <a:p>
                      <a:endParaRPr lang="zh-CN" altLang="en-US"/>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Class=No</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c</a:t>
                      </a:r>
                      <a:b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(FP)</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d</a:t>
                      </a:r>
                      <a:b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br>
                      <a:r>
                        <a:rPr kumimoji="0" lang="en-US" altLang="zh-CN" sz="1800" b="0" i="0" u="none" strike="noStrike" cap="none" normalizeH="0" baseline="0" dirty="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(TN)</a:t>
                      </a:r>
                    </a:p>
                  </a:txBody>
                  <a:tcPr marL="65194" marR="65194" marT="32600" marB="3260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607764171"/>
                  </a:ext>
                </a:extLst>
              </a:tr>
            </a:tbl>
          </a:graphicData>
        </a:graphic>
      </p:graphicFrame>
      <p:sp>
        <p:nvSpPr>
          <p:cNvPr id="26" name="圆角矩形 14">
            <a:extLst>
              <a:ext uri="{FF2B5EF4-FFF2-40B4-BE49-F238E27FC236}">
                <a16:creationId xmlns:a16="http://schemas.microsoft.com/office/drawing/2014/main" id="{B7375932-7969-4CFD-901A-0B7FCF22177E}"/>
              </a:ext>
            </a:extLst>
          </p:cNvPr>
          <p:cNvSpPr/>
          <p:nvPr>
            <p:custDataLst>
              <p:tags r:id="rId11"/>
            </p:custDataLst>
          </p:nvPr>
        </p:nvSpPr>
        <p:spPr bwMode="auto">
          <a:xfrm>
            <a:off x="6172200" y="6093296"/>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3" name="组合 22"/>
          <p:cNvGrpSpPr/>
          <p:nvPr>
            <p:custDataLst>
              <p:tags r:id="rId12"/>
            </p:custDataLst>
          </p:nvPr>
        </p:nvGrpSpPr>
        <p:grpSpPr>
          <a:xfrm>
            <a:off x="0" y="0"/>
            <a:ext cx="9144000" cy="635000"/>
            <a:chOff x="0" y="0"/>
            <a:chExt cx="9144000" cy="635000"/>
          </a:xfrm>
        </p:grpSpPr>
        <p:sp>
          <p:nvSpPr>
            <p:cNvPr id="19"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22"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8" name="图片 7"/>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835560215"/>
      </p:ext>
    </p:extLst>
  </p:cSld>
  <p:clrMapOvr>
    <a:masterClrMapping/>
  </p:clrMapOvr>
  <p:transition spd="med">
    <p:split orient="vert"/>
  </p:transition>
</p:sld>
</file>

<file path=ppt/tags/tag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99.9%&quot;,&quot;0.999&quot;],&quot;CaseSensitive&quot;:false,&quot;FuzzyMatch&quot;:tru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Score&quot;:1.0,&quot;Answers&quot;:[&quot;0.5&quot;],&quot;CaseSensitive&quot;:false,&quot;FuzzyMatch&quot;:true},{&quot;Num&quot;:2,&quot;Score&quot;:1.0,&quot;Answers&quot;:[&quot;0.5&quot;],&quot;CaseSensitive&quot;:false,&quot;FuzzyMatch&quot;:true}]"/>
</p:tagLst>
</file>

<file path=ppt/tags/tag119.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Score&quot;:1.0,&quot;Answers&quot;:[&quot;0.2&quot;],&quot;CaseSensitive&quot;:false,&quot;FuzzyMatch&quot;:true},{&quot;Num&quot;:2,&quot;Score&quot;:1.0,&quot;Answers&quot;:[&quot;0&quot;],&quot;CaseSensitive&quot;:false,&quot;FuzzyMatch&quot;:true}]"/>
</p:tagLst>
</file>

<file path=ppt/tags/tag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Score&quot;:1.0,&quot;Answers&quot;:[&quot;0.2&quot;],&quot;CaseSensitive&quot;:false,&quot;FuzzyMatch&quot;:true},{&quot;Num&quot;:2,&quot;Score&quot;:1.0,&quot;Answers&quot;:[&quot;0&quot;],&quot;CaseSensitive&quot;:false,&quot;FuzzyMatch&quot;:true}]"/>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7.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Score&quot;:1.0,&quot;Answers&quot;:[&quot;0.2&quot;],&quot;CaseSensitive&quot;:false,&quot;FuzzyMatch&quot;:true},{&quot;Num&quot;:2,&quot;Score&quot;:1.0,&quot;Answers&quot;:[&quot;0&quot;],&quot;CaseSensitive&quot;:false,&quot;FuzzyMatch&quot;:true}]"/>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Score&quot;:1.0,&quot;Answers&quot;:[&quot;0&quot;],&quot;CaseSensitive&quot;:false,&quot;FuzzyMatch&quot;:true},{&quot;Num&quot;:2,&quot;Score&quot;:1.0,&quot;Answers&quot;:[&quot;0.3&quot;,&quot;30%&quot;],&quot;CaseSensitive&quot;:false,&quot;FuzzyMatch&quot;:true}]"/>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5.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Score&quot;:1.0,&quot;Answers&quot;:[&quot;0&quot;],&quot;CaseSensitive&quot;:false,&quot;FuzzyMatch&quot;:true},{&quot;Num&quot;:2,&quot;Score&quot;:1.0,&quot;Answers&quot;:[&quot;0.3&quot;,&quot;30%&quot;],&quot;CaseSensitive&quot;:false,&quot;FuzzyMatch&quot;:true}]"/>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9.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7.0"/>
  <p:tag name="PROBLEMBLANK" val="[{&quot;Num&quot;:1,&quot;Score&quot;:1.0,&quot;Answers&quot;:[&quot;40&quot;],&quot;CaseSensitive&quot;:false,&quot;FuzzyMatch&quot;:true},{&quot;Num&quot;:2,&quot;Score&quot;:1.0,&quot;Answers&quot;:[&quot;20&quot;],&quot;CaseSensitive&quot;:false,&quot;FuzzyMatch&quot;:true},{&quot;Num&quot;:3,&quot;Score&quot;:1.0,&quot;Answers&quot;:[&quot;10&quot;],&quot;CaseSensitive&quot;:false,&quot;FuzzyMatch&quot;:true},{&quot;Num&quot;:4,&quot;Score&quot;:1.0,&quot;Answers&quot;:[&quot;30&quot;],&quot;CaseSensitive&quot;:false,&quot;FuzzyMatch&quot;:true},{&quot;Num&quot;:5,&quot;Score&quot;:1.0,&quot;Answers&quot;:[&quot;0.7&quot;,&quot;70%&quot;],&quot;CaseSensitive&quot;:false,&quot;FuzzyMatch&quot;:true},{&quot;Num&quot;:6,&quot;Score&quot;:1.0,&quot;Answers&quot;:[&quot;0.8&quot;,&quot;80%&quot;],&quot;CaseSensitive&quot;:false,&quot;FuzzyMatch&quot;:true},{&quot;Num&quot;:7,&quot;Score&quot;:1.0,&quot;Answers&quot;:[&quot;0.8&quot;,&quot;80%&quot;],&quot;CaseSensitive&quot;:false,&quot;FuzzyMatch&quot;:true}]"/>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82.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6.0"/>
  <p:tag name="PROBLEMBLANK" val="[{&quot;Num&quot;:1,&quot;Score&quot;:1.0,&quot;Answers&quot;:[&quot;10&quot;],&quot;CaseSensitive&quot;:false,&quot;FuzzyMatch&quot;:true},{&quot;Num&quot;:2,&quot;Score&quot;:1.0,&quot;Answers&quot;:[&quot;0&quot;],&quot;CaseSensitive&quot;:false,&quot;FuzzyMatch&quot;:true},{&quot;Num&quot;:3,&quot;Score&quot;:1.0,&quot;Answers&quot;:[&quot;990&quot;],&quot;CaseSensitive&quot;:false,&quot;FuzzyMatch&quot;:true},{&quot;Num&quot;:4,&quot;Score&quot;:1.0,&quot;Answers&quot;:[&quot;8&quot;],&quot;CaseSensitive&quot;:false,&quot;FuzzyMatch&quot;:true},{&quot;Num&quot;:5,&quot;Score&quot;:1.0,&quot;Answers&quot;:[&quot;2&quot;],&quot;CaseSensitive&quot;:false,&quot;FuzzyMatch&quot;:true},{&quot;Num&quot;:6,&quot;Score&quot;:1.0,&quot;Answers&quot;:[&quot;92&quot;],&quot;CaseSensitive&quot;:false,&quot;FuzzyMatch&quot;:true}]"/>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7.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heme/theme1.xml><?xml version="1.0" encoding="utf-8"?>
<a:theme xmlns:a="http://schemas.openxmlformats.org/drawingml/2006/main" name="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fomv45i">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11562</TotalTime>
  <Words>5581</Words>
  <Application>Microsoft Office PowerPoint</Application>
  <PresentationFormat>全屏显示(4:3)</PresentationFormat>
  <Paragraphs>1356</Paragraphs>
  <Slides>62</Slides>
  <Notes>25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62</vt:i4>
      </vt:variant>
    </vt:vector>
  </HeadingPairs>
  <TitlesOfParts>
    <vt:vector size="74" baseType="lpstr">
      <vt:lpstr>Monotype Sorts</vt:lpstr>
      <vt:lpstr>等线</vt:lpstr>
      <vt:lpstr>微软雅黑</vt:lpstr>
      <vt:lpstr>微软雅黑 Light</vt:lpstr>
      <vt:lpstr>Arial</vt:lpstr>
      <vt:lpstr>Calibri</vt:lpstr>
      <vt:lpstr>Cambria Math</vt:lpstr>
      <vt:lpstr>Tahoma</vt:lpstr>
      <vt:lpstr>Times New Roman</vt:lpstr>
      <vt:lpstr>Wingdings</vt:lpstr>
      <vt:lpstr>2_Office 主题​​</vt:lpstr>
      <vt:lpstr>Equation</vt:lpstr>
      <vt:lpstr>PowerPoint 演示文稿</vt:lpstr>
      <vt:lpstr>分类问题 Recap</vt:lpstr>
      <vt:lpstr>PowerPoint 演示文稿</vt:lpstr>
      <vt:lpstr>1.1 准确率评价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如何构建ROC曲线</vt:lpstr>
      <vt:lpstr>PowerPoint 演示文稿</vt:lpstr>
      <vt:lpstr>PowerPoint 演示文稿</vt:lpstr>
      <vt:lpstr>PowerPoint 演示文稿</vt:lpstr>
      <vt:lpstr>1.3 如何构建ROC曲线</vt:lpstr>
      <vt:lpstr>PowerPoint 演示文稿</vt:lpstr>
      <vt:lpstr>PowerPoint 演示文稿</vt:lpstr>
      <vt:lpstr>2.1 基于抽样的方法</vt:lpstr>
      <vt:lpstr>PowerPoint 演示文稿</vt:lpstr>
      <vt:lpstr>PowerPoint 演示文稿</vt:lpstr>
      <vt:lpstr>PowerPoint 演示文稿</vt:lpstr>
      <vt:lpstr>2.2 两阶段学习</vt:lpstr>
      <vt:lpstr>PowerPoint 演示文稿</vt:lpstr>
      <vt:lpstr>PowerPoint 演示文稿</vt:lpstr>
      <vt:lpstr>3.1 模型过分拟合和拟合不足</vt:lpstr>
      <vt:lpstr>PowerPoint 演示文稿</vt:lpstr>
      <vt:lpstr>PowerPoint 演示文稿</vt:lpstr>
      <vt:lpstr>PowerPoint 演示文稿</vt:lpstr>
      <vt:lpstr>PowerPoint 演示文稿</vt:lpstr>
      <vt:lpstr>PowerPoint 演示文稿</vt:lpstr>
      <vt:lpstr>3.2 噪声导致的过分拟合</vt:lpstr>
      <vt:lpstr>3.3 缺乏代表性样本导致的过分拟合</vt:lpstr>
      <vt:lpstr>3.4 减少泛化误差</vt:lpstr>
      <vt:lpstr>3.4 奥卡姆剃刀(Occam's Razor)</vt:lpstr>
      <vt:lpstr>3.4.1 减少泛化误差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CS Dept., ZZU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Ming Fan</dc:creator>
  <cp:lastModifiedBy>zyding</cp:lastModifiedBy>
  <cp:revision>261</cp:revision>
  <dcterms:created xsi:type="dcterms:W3CDTF">2002-07-21T08:37:06Z</dcterms:created>
  <dcterms:modified xsi:type="dcterms:W3CDTF">2022-02-22T03:59:45Z</dcterms:modified>
</cp:coreProperties>
</file>